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76" r:id="rId3"/>
    <p:sldId id="269" r:id="rId4"/>
    <p:sldId id="270" r:id="rId5"/>
    <p:sldId id="271" r:id="rId6"/>
    <p:sldId id="272" r:id="rId7"/>
    <p:sldId id="273" r:id="rId8"/>
    <p:sldId id="274" r:id="rId9"/>
    <p:sldId id="275" r:id="rId10"/>
    <p:sldId id="277" r:id="rId11"/>
    <p:sldId id="278" r:id="rId12"/>
    <p:sldId id="279" r:id="rId13"/>
    <p:sldId id="280" r:id="rId14"/>
    <p:sldId id="281" r:id="rId15"/>
    <p:sldId id="282" r:id="rId16"/>
    <p:sldId id="283" r:id="rId17"/>
    <p:sldId id="284" r:id="rId18"/>
  </p:sldIdLst>
  <p:sldSz cx="7772400" cy="10058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76" autoAdjust="0"/>
    <p:restoredTop sz="94676" autoAdjust="0"/>
  </p:normalViewPr>
  <p:slideViewPr>
    <p:cSldViewPr>
      <p:cViewPr>
        <p:scale>
          <a:sx n="66" d="100"/>
          <a:sy n="66" d="100"/>
        </p:scale>
        <p:origin x="-1968" y="-72"/>
      </p:cViewPr>
      <p:guideLst>
        <p:guide orient="horz" pos="3168"/>
        <p:guide pos="2448"/>
      </p:guideLst>
    </p:cSldViewPr>
  </p:slideViewPr>
  <p:outlineViewPr>
    <p:cViewPr>
      <p:scale>
        <a:sx n="33" d="100"/>
        <a:sy n="33" d="100"/>
      </p:scale>
      <p:origin x="0" y="81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3124624"/>
            <a:ext cx="6606540" cy="2156037"/>
          </a:xfrm>
        </p:spPr>
        <p:txBody>
          <a:bodyPr/>
          <a:lstStyle/>
          <a:p>
            <a:r>
              <a:rPr lang="en-US" smtClean="0"/>
              <a:t>Click to edit Master title style</a:t>
            </a:r>
            <a:endParaRPr lang="en-IN"/>
          </a:p>
        </p:txBody>
      </p:sp>
      <p:sp>
        <p:nvSpPr>
          <p:cNvPr id="3" name="Subtitle 2"/>
          <p:cNvSpPr>
            <a:spLocks noGrp="1"/>
          </p:cNvSpPr>
          <p:nvPr>
            <p:ph type="subTitle" idx="1"/>
          </p:nvPr>
        </p:nvSpPr>
        <p:spPr>
          <a:xfrm>
            <a:off x="1165860" y="5699760"/>
            <a:ext cx="5440680" cy="257048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23C0C363-1E30-468B-9FE2-81F3738378A5}" type="datetimeFigureOut">
              <a:rPr lang="en-IN" smtClean="0"/>
              <a:t>19-07-2025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0182AC-E32F-4CDD-AEEE-FC5521E302A3}" type="slidenum">
              <a:rPr lang="en-IN" smtClean="0"/>
              <a:t>‹#›</a:t>
            </a:fld>
            <a:endParaRPr lang="en-IN"/>
          </a:p>
        </p:txBody>
      </p:sp>
    </p:spTree>
    <p:extLst>
      <p:ext uri="{BB962C8B-B14F-4D97-AF65-F5344CB8AC3E}">
        <p14:creationId xmlns:p14="http://schemas.microsoft.com/office/powerpoint/2010/main" val="1334039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3C0C363-1E30-468B-9FE2-81F3738378A5}" type="datetimeFigureOut">
              <a:rPr lang="en-IN" smtClean="0"/>
              <a:t>19-07-2025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0182AC-E32F-4CDD-AEEE-FC5521E302A3}" type="slidenum">
              <a:rPr lang="en-IN" smtClean="0"/>
              <a:t>‹#›</a:t>
            </a:fld>
            <a:endParaRPr lang="en-IN"/>
          </a:p>
        </p:txBody>
      </p:sp>
    </p:spTree>
    <p:extLst>
      <p:ext uri="{BB962C8B-B14F-4D97-AF65-F5344CB8AC3E}">
        <p14:creationId xmlns:p14="http://schemas.microsoft.com/office/powerpoint/2010/main" val="399187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790281" y="591397"/>
            <a:ext cx="1485662" cy="12586970"/>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330598" y="591397"/>
            <a:ext cx="4330144" cy="1258697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3C0C363-1E30-468B-9FE2-81F3738378A5}" type="datetimeFigureOut">
              <a:rPr lang="en-IN" smtClean="0"/>
              <a:t>19-07-2025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0182AC-E32F-4CDD-AEEE-FC5521E302A3}" type="slidenum">
              <a:rPr lang="en-IN" smtClean="0"/>
              <a:t>‹#›</a:t>
            </a:fld>
            <a:endParaRPr lang="en-IN"/>
          </a:p>
        </p:txBody>
      </p:sp>
    </p:spTree>
    <p:extLst>
      <p:ext uri="{BB962C8B-B14F-4D97-AF65-F5344CB8AC3E}">
        <p14:creationId xmlns:p14="http://schemas.microsoft.com/office/powerpoint/2010/main" val="1892988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3C0C363-1E30-468B-9FE2-81F3738378A5}" type="datetimeFigureOut">
              <a:rPr lang="en-IN" smtClean="0"/>
              <a:t>19-07-2025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0182AC-E32F-4CDD-AEEE-FC5521E302A3}" type="slidenum">
              <a:rPr lang="en-IN" smtClean="0"/>
              <a:t>‹#›</a:t>
            </a:fld>
            <a:endParaRPr lang="en-IN"/>
          </a:p>
        </p:txBody>
      </p:sp>
    </p:spTree>
    <p:extLst>
      <p:ext uri="{BB962C8B-B14F-4D97-AF65-F5344CB8AC3E}">
        <p14:creationId xmlns:p14="http://schemas.microsoft.com/office/powerpoint/2010/main" val="3453027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13966" y="6463454"/>
            <a:ext cx="6606540" cy="1997710"/>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613966" y="4263180"/>
            <a:ext cx="6606540" cy="2200274"/>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3C0C363-1E30-468B-9FE2-81F3738378A5}" type="datetimeFigureOut">
              <a:rPr lang="en-IN" smtClean="0"/>
              <a:t>19-07-2025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60182AC-E32F-4CDD-AEEE-FC5521E302A3}" type="slidenum">
              <a:rPr lang="en-IN" smtClean="0"/>
              <a:t>‹#›</a:t>
            </a:fld>
            <a:endParaRPr lang="en-IN"/>
          </a:p>
        </p:txBody>
      </p:sp>
    </p:spTree>
    <p:extLst>
      <p:ext uri="{BB962C8B-B14F-4D97-AF65-F5344CB8AC3E}">
        <p14:creationId xmlns:p14="http://schemas.microsoft.com/office/powerpoint/2010/main" val="3380457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330597" y="3441277"/>
            <a:ext cx="2907903" cy="973709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3368040" y="3441277"/>
            <a:ext cx="2907904" cy="973709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23C0C363-1E30-468B-9FE2-81F3738378A5}" type="datetimeFigureOut">
              <a:rPr lang="en-IN" smtClean="0"/>
              <a:t>19-07-2025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60182AC-E32F-4CDD-AEEE-FC5521E302A3}" type="slidenum">
              <a:rPr lang="en-IN" smtClean="0"/>
              <a:t>‹#›</a:t>
            </a:fld>
            <a:endParaRPr lang="en-IN"/>
          </a:p>
        </p:txBody>
      </p:sp>
    </p:spTree>
    <p:extLst>
      <p:ext uri="{BB962C8B-B14F-4D97-AF65-F5344CB8AC3E}">
        <p14:creationId xmlns:p14="http://schemas.microsoft.com/office/powerpoint/2010/main" val="4269120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8620" y="402802"/>
            <a:ext cx="6995160" cy="1676400"/>
          </a:xfr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388620" y="2251499"/>
            <a:ext cx="3434160" cy="93831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8620" y="3189817"/>
            <a:ext cx="3434160" cy="57952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3948272" y="2251499"/>
            <a:ext cx="3435509" cy="93831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948272" y="3189817"/>
            <a:ext cx="3435509" cy="57952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23C0C363-1E30-468B-9FE2-81F3738378A5}" type="datetimeFigureOut">
              <a:rPr lang="en-IN" smtClean="0"/>
              <a:t>19-07-2025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60182AC-E32F-4CDD-AEEE-FC5521E302A3}" type="slidenum">
              <a:rPr lang="en-IN" smtClean="0"/>
              <a:t>‹#›</a:t>
            </a:fld>
            <a:endParaRPr lang="en-IN"/>
          </a:p>
        </p:txBody>
      </p:sp>
    </p:spTree>
    <p:extLst>
      <p:ext uri="{BB962C8B-B14F-4D97-AF65-F5344CB8AC3E}">
        <p14:creationId xmlns:p14="http://schemas.microsoft.com/office/powerpoint/2010/main" val="1861980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23C0C363-1E30-468B-9FE2-81F3738378A5}" type="datetimeFigureOut">
              <a:rPr lang="en-IN" smtClean="0"/>
              <a:t>19-07-2025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60182AC-E32F-4CDD-AEEE-FC5521E302A3}" type="slidenum">
              <a:rPr lang="en-IN" smtClean="0"/>
              <a:t>‹#›</a:t>
            </a:fld>
            <a:endParaRPr lang="en-IN"/>
          </a:p>
        </p:txBody>
      </p:sp>
    </p:spTree>
    <p:extLst>
      <p:ext uri="{BB962C8B-B14F-4D97-AF65-F5344CB8AC3E}">
        <p14:creationId xmlns:p14="http://schemas.microsoft.com/office/powerpoint/2010/main" val="2974009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C0C363-1E30-468B-9FE2-81F3738378A5}" type="datetimeFigureOut">
              <a:rPr lang="en-IN" smtClean="0"/>
              <a:t>19-07-2025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60182AC-E32F-4CDD-AEEE-FC5521E302A3}" type="slidenum">
              <a:rPr lang="en-IN" smtClean="0"/>
              <a:t>‹#›</a:t>
            </a:fld>
            <a:endParaRPr lang="en-IN"/>
          </a:p>
        </p:txBody>
      </p:sp>
    </p:spTree>
    <p:extLst>
      <p:ext uri="{BB962C8B-B14F-4D97-AF65-F5344CB8AC3E}">
        <p14:creationId xmlns:p14="http://schemas.microsoft.com/office/powerpoint/2010/main" val="12172322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8620" y="400473"/>
            <a:ext cx="2557066" cy="170434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038792" y="400474"/>
            <a:ext cx="4344988" cy="858456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388620" y="2104814"/>
            <a:ext cx="2557066" cy="688022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3C0C363-1E30-468B-9FE2-81F3738378A5}" type="datetimeFigureOut">
              <a:rPr lang="en-IN" smtClean="0"/>
              <a:t>19-07-2025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60182AC-E32F-4CDD-AEEE-FC5521E302A3}" type="slidenum">
              <a:rPr lang="en-IN" smtClean="0"/>
              <a:t>‹#›</a:t>
            </a:fld>
            <a:endParaRPr lang="en-IN"/>
          </a:p>
        </p:txBody>
      </p:sp>
    </p:spTree>
    <p:extLst>
      <p:ext uri="{BB962C8B-B14F-4D97-AF65-F5344CB8AC3E}">
        <p14:creationId xmlns:p14="http://schemas.microsoft.com/office/powerpoint/2010/main" val="652331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3445" y="7040880"/>
            <a:ext cx="4663440" cy="831216"/>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523445" y="898737"/>
            <a:ext cx="4663440" cy="603504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523445" y="7872096"/>
            <a:ext cx="4663440" cy="118046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3C0C363-1E30-468B-9FE2-81F3738378A5}" type="datetimeFigureOut">
              <a:rPr lang="en-IN" smtClean="0"/>
              <a:t>19-07-2025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60182AC-E32F-4CDD-AEEE-FC5521E302A3}" type="slidenum">
              <a:rPr lang="en-IN" smtClean="0"/>
              <a:t>‹#›</a:t>
            </a:fld>
            <a:endParaRPr lang="en-IN"/>
          </a:p>
        </p:txBody>
      </p:sp>
    </p:spTree>
    <p:extLst>
      <p:ext uri="{BB962C8B-B14F-4D97-AF65-F5344CB8AC3E}">
        <p14:creationId xmlns:p14="http://schemas.microsoft.com/office/powerpoint/2010/main" val="184670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8620" y="402802"/>
            <a:ext cx="6995160" cy="16764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388620" y="2346961"/>
            <a:ext cx="6995160" cy="663807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388620" y="9322647"/>
            <a:ext cx="1813560" cy="535517"/>
          </a:xfrm>
          <a:prstGeom prst="rect">
            <a:avLst/>
          </a:prstGeom>
        </p:spPr>
        <p:txBody>
          <a:bodyPr vert="horz" lIns="91440" tIns="45720" rIns="91440" bIns="45720" rtlCol="0" anchor="ctr"/>
          <a:lstStyle>
            <a:lvl1pPr algn="l">
              <a:defRPr sz="1200">
                <a:solidFill>
                  <a:schemeClr val="tx1">
                    <a:tint val="75000"/>
                  </a:schemeClr>
                </a:solidFill>
              </a:defRPr>
            </a:lvl1pPr>
          </a:lstStyle>
          <a:p>
            <a:fld id="{23C0C363-1E30-468B-9FE2-81F3738378A5}" type="datetimeFigureOut">
              <a:rPr lang="en-IN" smtClean="0"/>
              <a:t>19-07-2025</a:t>
            </a:fld>
            <a:endParaRPr lang="en-IN"/>
          </a:p>
        </p:txBody>
      </p:sp>
      <p:sp>
        <p:nvSpPr>
          <p:cNvPr id="5" name="Footer Placeholder 4"/>
          <p:cNvSpPr>
            <a:spLocks noGrp="1"/>
          </p:cNvSpPr>
          <p:nvPr>
            <p:ph type="ftr" sz="quarter" idx="3"/>
          </p:nvPr>
        </p:nvSpPr>
        <p:spPr>
          <a:xfrm>
            <a:off x="2655570" y="9322647"/>
            <a:ext cx="2461260" cy="53551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570220" y="9322647"/>
            <a:ext cx="1813560" cy="535517"/>
          </a:xfrm>
          <a:prstGeom prst="rect">
            <a:avLst/>
          </a:prstGeom>
        </p:spPr>
        <p:txBody>
          <a:bodyPr vert="horz" lIns="91440" tIns="45720" rIns="91440" bIns="45720" rtlCol="0" anchor="ctr"/>
          <a:lstStyle>
            <a:lvl1pPr algn="r">
              <a:defRPr sz="1200">
                <a:solidFill>
                  <a:schemeClr val="tx1">
                    <a:tint val="75000"/>
                  </a:schemeClr>
                </a:solidFill>
              </a:defRPr>
            </a:lvl1pPr>
          </a:lstStyle>
          <a:p>
            <a:fld id="{060182AC-E32F-4CDD-AEEE-FC5521E302A3}" type="slidenum">
              <a:rPr lang="en-IN" smtClean="0"/>
              <a:t>‹#›</a:t>
            </a:fld>
            <a:endParaRPr lang="en-IN"/>
          </a:p>
        </p:txBody>
      </p:sp>
    </p:spTree>
    <p:extLst>
      <p:ext uri="{BB962C8B-B14F-4D97-AF65-F5344CB8AC3E}">
        <p14:creationId xmlns:p14="http://schemas.microsoft.com/office/powerpoint/2010/main" val="38481495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7772400" cy="4770537"/>
          </a:xfrm>
          <a:prstGeom prst="rect">
            <a:avLst/>
          </a:prstGeom>
          <a:noFill/>
        </p:spPr>
        <p:txBody>
          <a:bodyPr wrap="square" rtlCol="0">
            <a:spAutoFit/>
          </a:bodyPr>
          <a:lstStyle/>
          <a:p>
            <a:r>
              <a:rPr lang="en-US" sz="1600" b="1" dirty="0" smtClean="0"/>
              <a:t>List of clients and their  Testimonials</a:t>
            </a:r>
          </a:p>
          <a:p>
            <a:endParaRPr lang="en-US" sz="1600" dirty="0" smtClean="0"/>
          </a:p>
          <a:p>
            <a:pPr marL="342900" indent="-342900">
              <a:buFontTx/>
              <a:buAutoNum type="arabicPeriod"/>
            </a:pPr>
            <a:r>
              <a:rPr lang="en-US" sz="1600" dirty="0" err="1" smtClean="0"/>
              <a:t>Vinay</a:t>
            </a:r>
            <a:r>
              <a:rPr lang="en-US" sz="1600" dirty="0" smtClean="0"/>
              <a:t> </a:t>
            </a:r>
            <a:r>
              <a:rPr lang="en-US" sz="1600" dirty="0" err="1"/>
              <a:t>Sagare</a:t>
            </a:r>
            <a:r>
              <a:rPr lang="en-US" sz="1600" dirty="0"/>
              <a:t> </a:t>
            </a:r>
            <a:endParaRPr lang="en-US" sz="1600" dirty="0" smtClean="0"/>
          </a:p>
          <a:p>
            <a:pPr marL="342900" indent="-342900">
              <a:buFontTx/>
              <a:buAutoNum type="arabicPeriod"/>
            </a:pPr>
            <a:r>
              <a:rPr lang="en-US" sz="1600" dirty="0" err="1" smtClean="0"/>
              <a:t>Akash</a:t>
            </a:r>
            <a:r>
              <a:rPr lang="en-US" sz="1600" dirty="0" smtClean="0"/>
              <a:t> </a:t>
            </a:r>
            <a:r>
              <a:rPr lang="en-US" sz="1600" dirty="0" err="1"/>
              <a:t>Goyal</a:t>
            </a:r>
            <a:r>
              <a:rPr lang="en-US" sz="1600" dirty="0"/>
              <a:t> </a:t>
            </a:r>
            <a:endParaRPr lang="en-US" sz="1600" dirty="0" smtClean="0"/>
          </a:p>
          <a:p>
            <a:pPr marL="342900" indent="-342900">
              <a:buFontTx/>
              <a:buAutoNum type="arabicPeriod"/>
            </a:pPr>
            <a:r>
              <a:rPr lang="en-US" sz="1600" dirty="0" err="1"/>
              <a:t>Yash</a:t>
            </a:r>
            <a:r>
              <a:rPr lang="en-US" sz="1600" dirty="0"/>
              <a:t> </a:t>
            </a:r>
            <a:r>
              <a:rPr lang="en-US" sz="1600" dirty="0" err="1"/>
              <a:t>Pawar</a:t>
            </a:r>
            <a:r>
              <a:rPr lang="en-US" sz="1600" dirty="0"/>
              <a:t> </a:t>
            </a:r>
            <a:endParaRPr lang="en-US" sz="1600" dirty="0" smtClean="0"/>
          </a:p>
          <a:p>
            <a:pPr marL="342900" indent="-342900">
              <a:buFontTx/>
              <a:buAutoNum type="arabicPeriod"/>
            </a:pPr>
            <a:r>
              <a:rPr lang="en-US" sz="1600" dirty="0" err="1"/>
              <a:t>Dipak</a:t>
            </a:r>
            <a:r>
              <a:rPr lang="en-US" sz="1600" dirty="0"/>
              <a:t> </a:t>
            </a:r>
            <a:r>
              <a:rPr lang="en-US" sz="1600" dirty="0" err="1" smtClean="0"/>
              <a:t>Chauhan</a:t>
            </a:r>
            <a:endParaRPr lang="en-US" sz="1600" dirty="0" smtClean="0"/>
          </a:p>
          <a:p>
            <a:pPr marL="342900" indent="-342900">
              <a:buFontTx/>
              <a:buAutoNum type="arabicPeriod"/>
            </a:pPr>
            <a:r>
              <a:rPr lang="en-US" sz="1600" dirty="0" err="1"/>
              <a:t>Shriraj</a:t>
            </a:r>
            <a:r>
              <a:rPr lang="en-US" sz="1600" dirty="0"/>
              <a:t> </a:t>
            </a:r>
            <a:r>
              <a:rPr lang="en-US" sz="1600" dirty="0" err="1" smtClean="0"/>
              <a:t>Jadhav</a:t>
            </a:r>
            <a:endParaRPr lang="en-US" sz="1600" dirty="0" smtClean="0"/>
          </a:p>
          <a:p>
            <a:pPr marL="342900" indent="-342900">
              <a:buFontTx/>
              <a:buAutoNum type="arabicPeriod"/>
            </a:pPr>
            <a:r>
              <a:rPr lang="en-US" sz="1600" smtClean="0"/>
              <a:t>rashant </a:t>
            </a:r>
            <a:r>
              <a:rPr lang="en-US" sz="1600" dirty="0" err="1"/>
              <a:t>Shirke</a:t>
            </a:r>
            <a:r>
              <a:rPr lang="en-US" sz="1600" dirty="0"/>
              <a:t> </a:t>
            </a:r>
            <a:endParaRPr lang="en-US" sz="1600" dirty="0" smtClean="0"/>
          </a:p>
          <a:p>
            <a:pPr marL="342900" indent="-342900">
              <a:buFontTx/>
              <a:buAutoNum type="arabicPeriod"/>
            </a:pPr>
            <a:r>
              <a:rPr lang="en-US" sz="1600" dirty="0" err="1"/>
              <a:t>Prajakta</a:t>
            </a:r>
            <a:r>
              <a:rPr lang="en-US" sz="1600" dirty="0"/>
              <a:t> </a:t>
            </a:r>
            <a:r>
              <a:rPr lang="en-US" sz="1600" dirty="0" err="1" smtClean="0"/>
              <a:t>Shinde</a:t>
            </a:r>
            <a:endParaRPr lang="en-US" sz="1600" dirty="0" smtClean="0"/>
          </a:p>
          <a:p>
            <a:pPr marL="342900" indent="-342900">
              <a:buAutoNum type="arabicPeriod"/>
            </a:pPr>
            <a:r>
              <a:rPr lang="en-US" sz="1600" dirty="0" err="1" smtClean="0"/>
              <a:t>Abhishek</a:t>
            </a:r>
            <a:r>
              <a:rPr lang="en-US" sz="1600" dirty="0" smtClean="0"/>
              <a:t> </a:t>
            </a:r>
            <a:r>
              <a:rPr lang="en-US" sz="1600" dirty="0" err="1" smtClean="0"/>
              <a:t>Ankush</a:t>
            </a:r>
            <a:r>
              <a:rPr lang="en-US" sz="1600" dirty="0" smtClean="0"/>
              <a:t> </a:t>
            </a:r>
          </a:p>
          <a:p>
            <a:pPr marL="342900" indent="-342900">
              <a:buAutoNum type="arabicPeriod"/>
            </a:pPr>
            <a:r>
              <a:rPr lang="en-US" sz="1600" dirty="0" smtClean="0"/>
              <a:t>Ravi </a:t>
            </a:r>
            <a:r>
              <a:rPr lang="en-US" sz="1600" dirty="0" err="1" smtClean="0"/>
              <a:t>Chauhan</a:t>
            </a:r>
            <a:endParaRPr lang="en-US" sz="1600" dirty="0" smtClean="0"/>
          </a:p>
          <a:p>
            <a:pPr marL="342900" indent="-342900">
              <a:buAutoNum type="arabicPeriod"/>
            </a:pPr>
            <a:r>
              <a:rPr lang="en-US" sz="1600" dirty="0" err="1" smtClean="0"/>
              <a:t>Aparna</a:t>
            </a:r>
            <a:r>
              <a:rPr lang="en-US" sz="1600" dirty="0" smtClean="0"/>
              <a:t> </a:t>
            </a:r>
            <a:r>
              <a:rPr lang="en-US" sz="1600" dirty="0" err="1" smtClean="0"/>
              <a:t>Shukla</a:t>
            </a:r>
            <a:endParaRPr lang="en-US" sz="1600" dirty="0" smtClean="0"/>
          </a:p>
          <a:p>
            <a:pPr marL="342900" indent="-342900">
              <a:buAutoNum type="arabicPeriod"/>
            </a:pPr>
            <a:r>
              <a:rPr lang="en-US" sz="1600" dirty="0" err="1" smtClean="0"/>
              <a:t>Suman</a:t>
            </a:r>
            <a:r>
              <a:rPr lang="en-US" sz="1600" dirty="0" smtClean="0"/>
              <a:t> </a:t>
            </a:r>
            <a:r>
              <a:rPr lang="en-US" sz="1600" dirty="0" err="1" smtClean="0"/>
              <a:t>Goswami</a:t>
            </a:r>
            <a:endParaRPr lang="en-US" sz="1600" dirty="0" smtClean="0"/>
          </a:p>
          <a:p>
            <a:pPr marL="342900" indent="-342900">
              <a:buFontTx/>
              <a:buAutoNum type="arabicPeriod"/>
            </a:pPr>
            <a:r>
              <a:rPr lang="en-US" sz="1600" dirty="0" err="1"/>
              <a:t>Koyal</a:t>
            </a:r>
            <a:r>
              <a:rPr lang="en-US" sz="1600" dirty="0"/>
              <a:t> </a:t>
            </a:r>
            <a:r>
              <a:rPr lang="en-US" sz="1600" dirty="0" err="1" smtClean="0"/>
              <a:t>Sawant</a:t>
            </a:r>
            <a:endParaRPr lang="en-US" sz="1600" dirty="0" smtClean="0"/>
          </a:p>
          <a:p>
            <a:pPr marL="342900" indent="-342900">
              <a:buAutoNum type="arabicPeriod"/>
            </a:pPr>
            <a:r>
              <a:rPr lang="en-US" sz="1600" dirty="0" err="1"/>
              <a:t>Chetan</a:t>
            </a:r>
            <a:r>
              <a:rPr lang="en-US" sz="1600" dirty="0"/>
              <a:t> </a:t>
            </a:r>
            <a:r>
              <a:rPr lang="en-US" sz="1600" dirty="0" err="1"/>
              <a:t>Bangera</a:t>
            </a:r>
            <a:r>
              <a:rPr lang="en-US" sz="1600" dirty="0"/>
              <a:t> </a:t>
            </a:r>
          </a:p>
          <a:p>
            <a:pPr marL="342900" indent="-342900">
              <a:buAutoNum type="arabicPeriod"/>
            </a:pPr>
            <a:r>
              <a:rPr lang="en-US" sz="1600" dirty="0" err="1"/>
              <a:t>Sandeep</a:t>
            </a:r>
            <a:r>
              <a:rPr lang="en-US" sz="1600" dirty="0"/>
              <a:t> </a:t>
            </a:r>
            <a:r>
              <a:rPr lang="en-US" sz="1600" dirty="0" err="1"/>
              <a:t>Suthar</a:t>
            </a:r>
            <a:r>
              <a:rPr lang="en-US" sz="1600" dirty="0"/>
              <a:t> </a:t>
            </a:r>
            <a:endParaRPr lang="en-US" sz="1600" dirty="0" smtClean="0"/>
          </a:p>
          <a:p>
            <a:pPr marL="342900" indent="-342900">
              <a:buAutoNum type="arabicPeriod"/>
            </a:pPr>
            <a:r>
              <a:rPr lang="en-US" sz="1600" dirty="0" err="1" smtClean="0"/>
              <a:t>Shreeraj</a:t>
            </a:r>
            <a:r>
              <a:rPr lang="en-US" sz="1600" dirty="0" smtClean="0"/>
              <a:t> </a:t>
            </a:r>
            <a:r>
              <a:rPr lang="en-US" sz="1600" dirty="0" err="1" smtClean="0"/>
              <a:t>Nikam</a:t>
            </a:r>
            <a:endParaRPr lang="en-US" sz="1600" dirty="0" smtClean="0"/>
          </a:p>
          <a:p>
            <a:pPr marL="342900" indent="-342900">
              <a:buAutoNum type="arabicPeriod"/>
            </a:pPr>
            <a:r>
              <a:rPr lang="en-US" sz="1600" dirty="0" err="1" smtClean="0"/>
              <a:t>Upendra</a:t>
            </a:r>
            <a:r>
              <a:rPr lang="en-US" sz="1600" dirty="0" smtClean="0"/>
              <a:t> </a:t>
            </a:r>
            <a:r>
              <a:rPr lang="en-US" sz="1600" dirty="0" err="1" smtClean="0"/>
              <a:t>Dandawate</a:t>
            </a:r>
            <a:r>
              <a:rPr lang="en-US" sz="1600" dirty="0" smtClean="0"/>
              <a:t> </a:t>
            </a:r>
          </a:p>
          <a:p>
            <a:pPr marL="342900" indent="-342900">
              <a:buAutoNum type="arabicPeriod"/>
            </a:pPr>
            <a:endParaRPr lang="en-IN" sz="1600" dirty="0"/>
          </a:p>
        </p:txBody>
      </p:sp>
    </p:spTree>
    <p:extLst>
      <p:ext uri="{BB962C8B-B14F-4D97-AF65-F5344CB8AC3E}">
        <p14:creationId xmlns:p14="http://schemas.microsoft.com/office/powerpoint/2010/main" val="33700748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7772400" cy="2292935"/>
          </a:xfrm>
          <a:prstGeom prst="rect">
            <a:avLst/>
          </a:prstGeom>
          <a:noFill/>
        </p:spPr>
        <p:txBody>
          <a:bodyPr wrap="square" rtlCol="0">
            <a:spAutoFit/>
          </a:bodyPr>
          <a:lstStyle/>
          <a:p>
            <a:r>
              <a:rPr lang="en-US" sz="1100" b="1" dirty="0" smtClean="0"/>
              <a:t>Name: </a:t>
            </a:r>
            <a:r>
              <a:rPr lang="en-US" sz="1100" dirty="0" smtClean="0"/>
              <a:t>Ravi </a:t>
            </a:r>
            <a:r>
              <a:rPr lang="en-US" sz="1100" dirty="0" err="1"/>
              <a:t>Chauhan</a:t>
            </a:r>
            <a:endParaRPr lang="en-US" sz="1100" dirty="0"/>
          </a:p>
          <a:p>
            <a:r>
              <a:rPr lang="en-US" sz="1100" b="1" dirty="0" smtClean="0"/>
              <a:t>Designation: </a:t>
            </a:r>
            <a:r>
              <a:rPr lang="en-US" sz="1100" dirty="0" smtClean="0"/>
              <a:t>Test Automation Lead in </a:t>
            </a:r>
            <a:r>
              <a:rPr lang="en-US" sz="1100" dirty="0" smtClean="0"/>
              <a:t>Barclays</a:t>
            </a:r>
          </a:p>
          <a:p>
            <a:endParaRPr lang="en-US" sz="1100" dirty="0"/>
          </a:p>
          <a:p>
            <a:r>
              <a:rPr lang="en-US" sz="1100" b="1" dirty="0" smtClean="0"/>
              <a:t>Caption:</a:t>
            </a:r>
          </a:p>
          <a:p>
            <a:r>
              <a:rPr lang="en-US" sz="1100" dirty="0" smtClean="0"/>
              <a:t>Best platform for working professionals </a:t>
            </a:r>
            <a:endParaRPr lang="en-US" sz="1100" dirty="0" smtClean="0"/>
          </a:p>
          <a:p>
            <a:endParaRPr lang="en-US" sz="1100" dirty="0" smtClean="0"/>
          </a:p>
          <a:p>
            <a:r>
              <a:rPr lang="en-US" sz="1100" b="1" dirty="0" smtClean="0"/>
              <a:t>Review:</a:t>
            </a:r>
            <a:endParaRPr lang="en-US" sz="1100" b="1" dirty="0"/>
          </a:p>
          <a:p>
            <a:r>
              <a:rPr lang="en-US" sz="1100" dirty="0"/>
              <a:t>"As a working professional, I was looking for short to mid-term trading opportunities that didn’t require constant monitoring. </a:t>
            </a:r>
            <a:r>
              <a:rPr lang="en-US" sz="1100" dirty="0" err="1"/>
              <a:t>Travesting</a:t>
            </a:r>
            <a:r>
              <a:rPr lang="en-US" sz="1100" dirty="0"/>
              <a:t> Money provides exactly that through clearly defined entry and exit points, well-researched targets, and disciplined risk management."</a:t>
            </a:r>
          </a:p>
          <a:p>
            <a:endParaRPr lang="en-US" sz="1100" dirty="0" smtClean="0"/>
          </a:p>
          <a:p>
            <a:endParaRPr lang="en-US" sz="1100" dirty="0"/>
          </a:p>
          <a:p>
            <a:endParaRPr lang="en-IN" sz="1100" dirty="0"/>
          </a:p>
        </p:txBody>
      </p:sp>
      <p:pic>
        <p:nvPicPr>
          <p:cNvPr id="10242" name="Picture 2" descr="C:\Users\dell\Downloads\WhatsApp Image 2025-07-17 at 2.49.07 PM.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8738" y="2124075"/>
            <a:ext cx="5114925" cy="6791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3387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7772400" cy="2123658"/>
          </a:xfrm>
          <a:prstGeom prst="rect">
            <a:avLst/>
          </a:prstGeom>
          <a:noFill/>
        </p:spPr>
        <p:txBody>
          <a:bodyPr wrap="square" rtlCol="0">
            <a:spAutoFit/>
          </a:bodyPr>
          <a:lstStyle/>
          <a:p>
            <a:r>
              <a:rPr lang="en-US" sz="1100" b="1" dirty="0" smtClean="0"/>
              <a:t>Name</a:t>
            </a:r>
            <a:r>
              <a:rPr lang="en-US" sz="1100" dirty="0" smtClean="0"/>
              <a:t>: </a:t>
            </a:r>
            <a:r>
              <a:rPr lang="en-US" sz="1100" dirty="0" err="1" smtClean="0"/>
              <a:t>Aparna</a:t>
            </a:r>
            <a:r>
              <a:rPr lang="en-US" sz="1100" dirty="0" smtClean="0"/>
              <a:t> </a:t>
            </a:r>
            <a:r>
              <a:rPr lang="en-US" sz="1100" dirty="0" err="1"/>
              <a:t>Shukla</a:t>
            </a:r>
            <a:endParaRPr lang="en-US" sz="1100" dirty="0"/>
          </a:p>
          <a:p>
            <a:r>
              <a:rPr lang="en-US" sz="1100" b="1" dirty="0" smtClean="0"/>
              <a:t>Designation: </a:t>
            </a:r>
            <a:r>
              <a:rPr lang="en-US" sz="1100" dirty="0" smtClean="0"/>
              <a:t>Back End Engineer </a:t>
            </a:r>
            <a:r>
              <a:rPr lang="en-US" sz="1100" dirty="0" smtClean="0"/>
              <a:t>II</a:t>
            </a:r>
          </a:p>
          <a:p>
            <a:endParaRPr lang="en-US" sz="1100" dirty="0" smtClean="0"/>
          </a:p>
          <a:p>
            <a:r>
              <a:rPr lang="en-US" sz="1100" b="1" dirty="0" smtClean="0"/>
              <a:t>Caption:</a:t>
            </a:r>
            <a:endParaRPr lang="en-US" sz="1100" b="1" dirty="0"/>
          </a:p>
          <a:p>
            <a:r>
              <a:rPr lang="en-US" sz="1100" dirty="0" err="1" smtClean="0"/>
              <a:t>Omkar</a:t>
            </a:r>
            <a:r>
              <a:rPr lang="en-US" sz="1100" dirty="0" smtClean="0"/>
              <a:t> Sir has </a:t>
            </a:r>
            <a:r>
              <a:rPr lang="en-US" sz="1100" dirty="0"/>
              <a:t>literally decoded the markets. No fluff, just pure structured brilliance.</a:t>
            </a:r>
            <a:endParaRPr lang="en-US" sz="1100" dirty="0" smtClean="0"/>
          </a:p>
          <a:p>
            <a:endParaRPr lang="en-US" sz="1100" dirty="0" smtClean="0"/>
          </a:p>
          <a:p>
            <a:r>
              <a:rPr lang="en-US" sz="1100" b="1" dirty="0" smtClean="0"/>
              <a:t>Review:</a:t>
            </a:r>
            <a:endParaRPr lang="en-US" sz="1100" b="1" dirty="0"/>
          </a:p>
          <a:p>
            <a:r>
              <a:rPr lang="en-US" sz="1100" dirty="0"/>
              <a:t>I joined </a:t>
            </a:r>
            <a:r>
              <a:rPr lang="en-US" sz="1100" dirty="0" err="1"/>
              <a:t>Travesting</a:t>
            </a:r>
            <a:r>
              <a:rPr lang="en-US" sz="1100" dirty="0"/>
              <a:t> Money’s mentorship thinking the market was too complicated for someone like me. But </a:t>
            </a:r>
            <a:r>
              <a:rPr lang="en-US" sz="1100" dirty="0" err="1"/>
              <a:t>Omkar</a:t>
            </a:r>
            <a:r>
              <a:rPr lang="en-US" sz="1100" dirty="0"/>
              <a:t> Sir’s structured teaching, real examples, and in-house frameworks made everything clear. From technical analysis to options trading—I now trade confidently on my own. Truly empowering!"</a:t>
            </a:r>
            <a:endParaRPr lang="en-IN" sz="1100" dirty="0"/>
          </a:p>
          <a:p>
            <a:endParaRPr lang="en-US" sz="1100" dirty="0" smtClean="0"/>
          </a:p>
          <a:p>
            <a:endParaRPr lang="en-IN" sz="1100" dirty="0"/>
          </a:p>
        </p:txBody>
      </p:sp>
      <p:pic>
        <p:nvPicPr>
          <p:cNvPr id="11266" name="Picture 2" descr="C:\Users\dell\Downloads\WhatsApp Image 2025-07-17 at 11.08.19 AM.jpe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47850" y="3124200"/>
            <a:ext cx="4076700" cy="5367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1029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7772400" cy="2123658"/>
          </a:xfrm>
          <a:prstGeom prst="rect">
            <a:avLst/>
          </a:prstGeom>
          <a:noFill/>
        </p:spPr>
        <p:txBody>
          <a:bodyPr wrap="square" rtlCol="0">
            <a:spAutoFit/>
          </a:bodyPr>
          <a:lstStyle/>
          <a:p>
            <a:r>
              <a:rPr lang="en-US" sz="1100" b="1" dirty="0" smtClean="0"/>
              <a:t>Name: </a:t>
            </a:r>
            <a:r>
              <a:rPr lang="en-US" sz="1100" dirty="0" err="1" smtClean="0"/>
              <a:t>Suman</a:t>
            </a:r>
            <a:r>
              <a:rPr lang="en-US" sz="1100" dirty="0" smtClean="0"/>
              <a:t> </a:t>
            </a:r>
            <a:r>
              <a:rPr lang="en-US" sz="1100" dirty="0" err="1"/>
              <a:t>Goswami</a:t>
            </a:r>
            <a:endParaRPr lang="en-US" sz="1100" dirty="0"/>
          </a:p>
          <a:p>
            <a:r>
              <a:rPr lang="en-US" sz="1100" b="1" dirty="0" smtClean="0"/>
              <a:t>Designation: </a:t>
            </a:r>
            <a:r>
              <a:rPr lang="en-US" sz="1100" dirty="0" smtClean="0"/>
              <a:t>Senior System Engineer</a:t>
            </a:r>
          </a:p>
          <a:p>
            <a:endParaRPr lang="en-US" sz="1100" dirty="0" smtClean="0"/>
          </a:p>
          <a:p>
            <a:r>
              <a:rPr lang="en-US" sz="1100" b="1" dirty="0" smtClean="0"/>
              <a:t>Caption:</a:t>
            </a:r>
            <a:endParaRPr lang="en-US" sz="1100" b="1" dirty="0" smtClean="0"/>
          </a:p>
          <a:p>
            <a:r>
              <a:rPr lang="en-US" sz="1100" dirty="0" err="1"/>
              <a:t>Omkar</a:t>
            </a:r>
            <a:r>
              <a:rPr lang="en-US" sz="1100" dirty="0"/>
              <a:t> Sir’s  </a:t>
            </a:r>
            <a:r>
              <a:rPr lang="en-US" sz="1100" dirty="0" smtClean="0"/>
              <a:t>deep </a:t>
            </a:r>
            <a:r>
              <a:rPr lang="en-US" sz="1100" dirty="0"/>
              <a:t>knowledge and structured systems like PUCORE and Confluence </a:t>
            </a:r>
            <a:r>
              <a:rPr lang="en-US" sz="1100" dirty="0" smtClean="0"/>
              <a:t>strategies changed </a:t>
            </a:r>
            <a:r>
              <a:rPr lang="en-US" sz="1100" dirty="0"/>
              <a:t>how I trade forever</a:t>
            </a:r>
            <a:r>
              <a:rPr lang="en-US" sz="1100" dirty="0" smtClean="0"/>
              <a:t>.</a:t>
            </a:r>
          </a:p>
          <a:p>
            <a:endParaRPr lang="en-US" sz="1100" dirty="0" smtClean="0"/>
          </a:p>
          <a:p>
            <a:r>
              <a:rPr lang="en-US" sz="1100" b="1" dirty="0" smtClean="0"/>
              <a:t>Review:</a:t>
            </a:r>
            <a:endParaRPr lang="en-US" sz="1100" b="1" dirty="0"/>
          </a:p>
          <a:p>
            <a:r>
              <a:rPr lang="en-US" sz="1100" dirty="0" err="1"/>
              <a:t>Travesting</a:t>
            </a:r>
            <a:r>
              <a:rPr lang="en-US" sz="1100" dirty="0"/>
              <a:t> Money’s Technical Analysis Mentorship has completely elevated my trading mindset. What sets it apart is their structured curriculum backed by in-house developed systems like the PUCORE strategy and Confluence trading setup. I gained deep insights into Advanced Technical Analysis, refined Price Action techniques, and even learned the Smart Money Concept (SMC) used by institutions. The mentorship has truly sharpened my understanding of market behavior and helped me build strategies with conviction. It’s not just about patterns—it’s about logic, discipline, and institutional-level thinking.</a:t>
            </a:r>
            <a:endParaRPr lang="en-IN" sz="1100" dirty="0"/>
          </a:p>
        </p:txBody>
      </p:sp>
      <p:pic>
        <p:nvPicPr>
          <p:cNvPr id="12290" name="Picture 2" descr="C:\Users\dell\Downloads\Profile Pi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1225" y="3314700"/>
            <a:ext cx="340995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91765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7772400" cy="1785104"/>
          </a:xfrm>
          <a:prstGeom prst="rect">
            <a:avLst/>
          </a:prstGeom>
          <a:noFill/>
        </p:spPr>
        <p:txBody>
          <a:bodyPr wrap="square" rtlCol="0">
            <a:spAutoFit/>
          </a:bodyPr>
          <a:lstStyle/>
          <a:p>
            <a:r>
              <a:rPr lang="en-US" sz="1100" b="1" dirty="0" smtClean="0"/>
              <a:t>Name: </a:t>
            </a:r>
            <a:r>
              <a:rPr lang="en-US" sz="1100" dirty="0" err="1" smtClean="0"/>
              <a:t>Koyal</a:t>
            </a:r>
            <a:r>
              <a:rPr lang="en-US" sz="1100" dirty="0" smtClean="0"/>
              <a:t> </a:t>
            </a:r>
            <a:r>
              <a:rPr lang="en-US" sz="1100" dirty="0" err="1"/>
              <a:t>Sawant</a:t>
            </a:r>
            <a:endParaRPr lang="en-US" sz="1100" dirty="0"/>
          </a:p>
          <a:p>
            <a:r>
              <a:rPr lang="en-US" sz="1100" b="1" dirty="0" smtClean="0"/>
              <a:t>Designation: </a:t>
            </a:r>
            <a:r>
              <a:rPr lang="en-US" sz="1100" dirty="0" smtClean="0"/>
              <a:t>Software Developer</a:t>
            </a:r>
            <a:endParaRPr lang="en-US" sz="1100" dirty="0" smtClean="0"/>
          </a:p>
          <a:p>
            <a:endParaRPr lang="en-US" sz="1100" dirty="0" smtClean="0"/>
          </a:p>
          <a:p>
            <a:r>
              <a:rPr lang="en-US" sz="1100" b="1" dirty="0" smtClean="0"/>
              <a:t>Caption:</a:t>
            </a:r>
            <a:endParaRPr lang="en-US" sz="1100" b="1" dirty="0" smtClean="0"/>
          </a:p>
          <a:p>
            <a:r>
              <a:rPr lang="en-US" sz="1100" dirty="0" smtClean="0"/>
              <a:t>As </a:t>
            </a:r>
            <a:r>
              <a:rPr lang="en-US" sz="1100" dirty="0"/>
              <a:t>a working woman, I now trade </a:t>
            </a:r>
            <a:r>
              <a:rPr lang="en-US" sz="1100" dirty="0" smtClean="0"/>
              <a:t> and invest confidently </a:t>
            </a:r>
            <a:r>
              <a:rPr lang="en-US" sz="1100" dirty="0"/>
              <a:t>— knowledge is power, and this platform gave me both</a:t>
            </a:r>
            <a:r>
              <a:rPr lang="en-US" sz="1100" dirty="0" smtClean="0"/>
              <a:t>.</a:t>
            </a:r>
            <a:endParaRPr lang="en-US" sz="1100" dirty="0"/>
          </a:p>
          <a:p>
            <a:endParaRPr lang="en-US" sz="1100" dirty="0" smtClean="0"/>
          </a:p>
          <a:p>
            <a:r>
              <a:rPr lang="en-US" sz="1100" b="1" dirty="0" smtClean="0"/>
              <a:t>Review:</a:t>
            </a:r>
            <a:endParaRPr lang="en-US" sz="1100" b="1" dirty="0"/>
          </a:p>
          <a:p>
            <a:r>
              <a:rPr lang="en-US" sz="1100" dirty="0"/>
              <a:t>I’ve tried multiple advisory platforms, but </a:t>
            </a:r>
            <a:r>
              <a:rPr lang="en-US" sz="1100" dirty="0" err="1"/>
              <a:t>Travesting</a:t>
            </a:r>
            <a:r>
              <a:rPr lang="en-US" sz="1100" dirty="0"/>
              <a:t> Money stands out for its personalized attention and evidence-backed stock ideas. Their focus on investor education is a big plus for women like me who want to learn while investing.”</a:t>
            </a:r>
          </a:p>
          <a:p>
            <a:endParaRPr lang="en-IN" sz="1100" dirty="0"/>
          </a:p>
        </p:txBody>
      </p:sp>
      <p:pic>
        <p:nvPicPr>
          <p:cNvPr id="8194" name="Picture 2" descr="C:\Users\dell\Downloads\WhatsApp Image 2025-07-17 at 5.20.25 PM.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0371" y="1785104"/>
            <a:ext cx="4310829" cy="7663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51332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7772400" cy="1954381"/>
          </a:xfrm>
          <a:prstGeom prst="rect">
            <a:avLst/>
          </a:prstGeom>
          <a:noFill/>
        </p:spPr>
        <p:txBody>
          <a:bodyPr wrap="square" rtlCol="0">
            <a:spAutoFit/>
          </a:bodyPr>
          <a:lstStyle/>
          <a:p>
            <a:r>
              <a:rPr lang="en-US" sz="1100" b="1" dirty="0" smtClean="0"/>
              <a:t>Name: </a:t>
            </a:r>
            <a:r>
              <a:rPr lang="en-US" sz="1100" dirty="0" err="1" smtClean="0"/>
              <a:t>Chetan</a:t>
            </a:r>
            <a:r>
              <a:rPr lang="en-US" sz="1100" dirty="0" smtClean="0"/>
              <a:t> </a:t>
            </a:r>
            <a:r>
              <a:rPr lang="en-US" sz="1100" dirty="0" err="1" smtClean="0"/>
              <a:t>Bangera</a:t>
            </a:r>
            <a:endParaRPr lang="en-US" sz="1100" dirty="0" smtClean="0"/>
          </a:p>
          <a:p>
            <a:r>
              <a:rPr lang="en-US" sz="1100" b="1" dirty="0" smtClean="0"/>
              <a:t>Designation: </a:t>
            </a:r>
            <a:r>
              <a:rPr lang="en-US" sz="1100" dirty="0" smtClean="0"/>
              <a:t>BI Specialist I Project Manager</a:t>
            </a:r>
            <a:endParaRPr lang="en-US" sz="1100" dirty="0" smtClean="0"/>
          </a:p>
          <a:p>
            <a:endParaRPr lang="en-US" sz="1100" dirty="0" smtClean="0"/>
          </a:p>
          <a:p>
            <a:r>
              <a:rPr lang="en-US" sz="1100" b="1" dirty="0" smtClean="0"/>
              <a:t>Caption:</a:t>
            </a:r>
            <a:endParaRPr lang="en-US" sz="1100" b="1" dirty="0" smtClean="0"/>
          </a:p>
          <a:p>
            <a:r>
              <a:rPr lang="en-US" sz="1100" dirty="0"/>
              <a:t>More value in 3 months than years of random learning</a:t>
            </a:r>
            <a:r>
              <a:rPr lang="en-US" sz="1100" dirty="0" smtClean="0"/>
              <a:t>.</a:t>
            </a:r>
          </a:p>
          <a:p>
            <a:endParaRPr lang="en-US" sz="1100" dirty="0" smtClean="0"/>
          </a:p>
          <a:p>
            <a:r>
              <a:rPr lang="en-US" sz="1100" b="1" dirty="0" smtClean="0"/>
              <a:t>Review:</a:t>
            </a:r>
            <a:endParaRPr lang="en-US" sz="1100" b="1" dirty="0"/>
          </a:p>
          <a:p>
            <a:r>
              <a:rPr lang="en-US" sz="1100" dirty="0"/>
              <a:t>“The platform’s combination of SEBI-compliant advisory, expert mentorship, and investor education is unmatched. I’ve learned more in 3 months than in the last 3 years on my own.”</a:t>
            </a:r>
          </a:p>
          <a:p>
            <a:r>
              <a:rPr lang="en-US" sz="1100" dirty="0" smtClean="0"/>
              <a:t> </a:t>
            </a:r>
            <a:endParaRPr lang="en-US" sz="1100" dirty="0"/>
          </a:p>
          <a:p>
            <a:endParaRPr lang="en-IN" sz="1100" dirty="0"/>
          </a:p>
        </p:txBody>
      </p:sp>
      <p:pic>
        <p:nvPicPr>
          <p:cNvPr id="13314" name="Picture 2" descr="C:\Users\dell\Downloads\WhatsApp Image 2025-07-17 at 12.59.34 PM.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828800"/>
            <a:ext cx="3340472" cy="641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8091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7772400" cy="2631490"/>
          </a:xfrm>
          <a:prstGeom prst="rect">
            <a:avLst/>
          </a:prstGeom>
          <a:noFill/>
        </p:spPr>
        <p:txBody>
          <a:bodyPr wrap="square" rtlCol="0">
            <a:spAutoFit/>
          </a:bodyPr>
          <a:lstStyle/>
          <a:p>
            <a:r>
              <a:rPr lang="en-US" sz="1100" b="1" dirty="0" smtClean="0"/>
              <a:t>Name: </a:t>
            </a:r>
            <a:r>
              <a:rPr lang="en-US" sz="1100" dirty="0" err="1" smtClean="0"/>
              <a:t>Sandeep</a:t>
            </a:r>
            <a:r>
              <a:rPr lang="en-US" sz="1100" dirty="0" smtClean="0"/>
              <a:t> </a:t>
            </a:r>
            <a:r>
              <a:rPr lang="en-US" sz="1100" dirty="0" err="1" smtClean="0"/>
              <a:t>Suthar</a:t>
            </a:r>
            <a:endParaRPr lang="en-US" sz="1100" dirty="0" smtClean="0"/>
          </a:p>
          <a:p>
            <a:r>
              <a:rPr lang="en-US" sz="1100" b="1" dirty="0" smtClean="0"/>
              <a:t>Designation: </a:t>
            </a:r>
            <a:r>
              <a:rPr lang="en-US" sz="1100" dirty="0" smtClean="0"/>
              <a:t>Delivery Head</a:t>
            </a:r>
          </a:p>
          <a:p>
            <a:endParaRPr lang="en-US" sz="1100" dirty="0" smtClean="0"/>
          </a:p>
          <a:p>
            <a:r>
              <a:rPr lang="en-US" sz="1100" b="1" dirty="0" smtClean="0"/>
              <a:t>Caption:</a:t>
            </a:r>
            <a:endParaRPr lang="en-US" sz="1100" b="1" dirty="0" smtClean="0"/>
          </a:p>
          <a:p>
            <a:r>
              <a:rPr lang="en-US" sz="1100" dirty="0"/>
              <a:t>Lost money listening to noise. Now I listen to research.</a:t>
            </a:r>
            <a:endParaRPr lang="en-US" sz="1100" dirty="0" smtClean="0"/>
          </a:p>
          <a:p>
            <a:endParaRPr lang="en-US" sz="1100" dirty="0" smtClean="0"/>
          </a:p>
          <a:p>
            <a:r>
              <a:rPr lang="en-US" sz="1100" b="1" dirty="0" smtClean="0"/>
              <a:t>Review:</a:t>
            </a:r>
            <a:endParaRPr lang="en-US" sz="1100" b="1" dirty="0"/>
          </a:p>
          <a:p>
            <a:r>
              <a:rPr lang="en-US" sz="1100" dirty="0"/>
              <a:t>“I used to </a:t>
            </a:r>
            <a:r>
              <a:rPr lang="en-US" sz="1100" dirty="0" smtClean="0"/>
              <a:t>trade and invest on the basis of random </a:t>
            </a:r>
            <a:r>
              <a:rPr lang="en-US" sz="1100" dirty="0"/>
              <a:t>Telegram tips and YouTube channels, which only led to losses and confusion. After searching for SEBI-registered platforms, I got to know about </a:t>
            </a:r>
            <a:r>
              <a:rPr lang="en-US" sz="1100" dirty="0" err="1"/>
              <a:t>Travesting</a:t>
            </a:r>
            <a:r>
              <a:rPr lang="en-US" sz="1100" dirty="0"/>
              <a:t> Money and subscribed to their </a:t>
            </a:r>
            <a:r>
              <a:rPr lang="en-US" sz="1100" dirty="0" smtClean="0"/>
              <a:t>swing </a:t>
            </a:r>
            <a:r>
              <a:rPr lang="en-US" sz="1100" dirty="0"/>
              <a:t>trading and model portfolio services. It offered research-backed stock ideas with a clear </a:t>
            </a:r>
            <a:r>
              <a:rPr lang="en-US" sz="1100" dirty="0" smtClean="0"/>
              <a:t>entry, </a:t>
            </a:r>
            <a:r>
              <a:rPr lang="en-US" sz="1100" dirty="0"/>
              <a:t>target, and stop loss. The consistency was unmatched. Later, I joined their mentorship </a:t>
            </a:r>
            <a:r>
              <a:rPr lang="en-US" sz="1100" dirty="0" smtClean="0"/>
              <a:t>program and </a:t>
            </a:r>
            <a:r>
              <a:rPr lang="en-US" sz="1100" dirty="0"/>
              <a:t>that’s where the real transformation happened. I learned frameworks, technical setups, and gained the confidence to make independent trading decisions. For the first time, I feel in control of my money.”</a:t>
            </a:r>
          </a:p>
          <a:p>
            <a:r>
              <a:rPr lang="en-US" sz="1100" dirty="0"/>
              <a:t/>
            </a:r>
            <a:br>
              <a:rPr lang="en-US" sz="1100" dirty="0"/>
            </a:br>
            <a:endParaRPr lang="en-US" sz="1100" dirty="0"/>
          </a:p>
          <a:p>
            <a:endParaRPr lang="en-IN" sz="1100" dirty="0"/>
          </a:p>
        </p:txBody>
      </p:sp>
      <p:pic>
        <p:nvPicPr>
          <p:cNvPr id="14338" name="Picture 2" descr="C:\Users\dell\Downloads\WhatsApp Image 2025-07-17 at 3.38.30 PM.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3429000"/>
            <a:ext cx="3048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0594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7772400" cy="1785104"/>
          </a:xfrm>
          <a:prstGeom prst="rect">
            <a:avLst/>
          </a:prstGeom>
          <a:noFill/>
        </p:spPr>
        <p:txBody>
          <a:bodyPr wrap="square" rtlCol="0">
            <a:spAutoFit/>
          </a:bodyPr>
          <a:lstStyle/>
          <a:p>
            <a:r>
              <a:rPr lang="en-US" sz="1100" b="1" dirty="0" smtClean="0"/>
              <a:t>Name: </a:t>
            </a:r>
            <a:r>
              <a:rPr lang="en-US" sz="1100" dirty="0" err="1" smtClean="0"/>
              <a:t>Shreeraj</a:t>
            </a:r>
            <a:r>
              <a:rPr lang="en-US" sz="1100" dirty="0" smtClean="0"/>
              <a:t> </a:t>
            </a:r>
            <a:r>
              <a:rPr lang="en-US" sz="1100" dirty="0" err="1"/>
              <a:t>Nikam</a:t>
            </a:r>
            <a:endParaRPr lang="en-US" sz="1100" dirty="0"/>
          </a:p>
          <a:p>
            <a:r>
              <a:rPr lang="en-US" sz="1100" b="1" dirty="0" smtClean="0"/>
              <a:t>Designation: </a:t>
            </a:r>
            <a:r>
              <a:rPr lang="en-US" sz="1100" dirty="0" smtClean="0"/>
              <a:t>Project Manager </a:t>
            </a:r>
            <a:endParaRPr lang="en-US" sz="1100" dirty="0" smtClean="0"/>
          </a:p>
          <a:p>
            <a:endParaRPr lang="en-US" sz="1100" dirty="0" smtClean="0"/>
          </a:p>
          <a:p>
            <a:r>
              <a:rPr lang="en-US" sz="1100" b="1" dirty="0" smtClean="0"/>
              <a:t>Caption:</a:t>
            </a:r>
            <a:endParaRPr lang="en-US" sz="1100" b="1" dirty="0"/>
          </a:p>
          <a:p>
            <a:r>
              <a:rPr lang="en-US" sz="1100" dirty="0"/>
              <a:t>"There’s a huge difference between unregulated tips and SEBI-authorized research — I’ve seen both."</a:t>
            </a:r>
          </a:p>
          <a:p>
            <a:endParaRPr lang="en-US" sz="1100" dirty="0" smtClean="0"/>
          </a:p>
          <a:p>
            <a:r>
              <a:rPr lang="en-US" sz="1100" b="1" dirty="0" smtClean="0"/>
              <a:t>Review:</a:t>
            </a:r>
            <a:endParaRPr lang="en-US" sz="1100" b="1" dirty="0"/>
          </a:p>
          <a:p>
            <a:r>
              <a:rPr lang="en-US" sz="1100" dirty="0"/>
              <a:t>“There’s a huge difference between free advice and real research. </a:t>
            </a:r>
            <a:r>
              <a:rPr lang="en-US" sz="1100" dirty="0" err="1"/>
              <a:t>Travesting’s</a:t>
            </a:r>
            <a:r>
              <a:rPr lang="en-US" sz="1100" dirty="0"/>
              <a:t> short-to-mid term swing trading stock suggestions are curated, logical, and easy to follow even for non-finance professionals like me.”</a:t>
            </a:r>
          </a:p>
          <a:p>
            <a:endParaRPr lang="en-IN" sz="1100" dirty="0"/>
          </a:p>
        </p:txBody>
      </p:sp>
      <p:pic>
        <p:nvPicPr>
          <p:cNvPr id="3" name="Picture 2" descr="C:\Users\dell\Downloads\WhatsApp Image 2025-07-17 at 6.58.44 PM.jpe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2199858"/>
            <a:ext cx="4408140" cy="6639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15791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7772400" cy="1954381"/>
          </a:xfrm>
          <a:prstGeom prst="rect">
            <a:avLst/>
          </a:prstGeom>
          <a:noFill/>
        </p:spPr>
        <p:txBody>
          <a:bodyPr wrap="square" rtlCol="0">
            <a:spAutoFit/>
          </a:bodyPr>
          <a:lstStyle/>
          <a:p>
            <a:r>
              <a:rPr lang="en-US" sz="1100" b="1" dirty="0" smtClean="0"/>
              <a:t>Name: </a:t>
            </a:r>
            <a:r>
              <a:rPr lang="en-US" sz="1100" dirty="0" err="1" smtClean="0"/>
              <a:t>Upendra</a:t>
            </a:r>
            <a:r>
              <a:rPr lang="en-US" sz="1100" dirty="0" smtClean="0"/>
              <a:t> </a:t>
            </a:r>
            <a:r>
              <a:rPr lang="en-US" sz="1100" dirty="0" err="1" smtClean="0"/>
              <a:t>Dandawate</a:t>
            </a:r>
            <a:r>
              <a:rPr lang="en-US" sz="1100" dirty="0" smtClean="0"/>
              <a:t>:</a:t>
            </a:r>
          </a:p>
          <a:p>
            <a:r>
              <a:rPr lang="en-US" sz="1100" b="1" dirty="0" err="1" smtClean="0"/>
              <a:t>Designtion</a:t>
            </a:r>
            <a:r>
              <a:rPr lang="en-US" sz="1100" b="1" dirty="0" smtClean="0"/>
              <a:t>: </a:t>
            </a:r>
            <a:r>
              <a:rPr lang="en-US" sz="1100" dirty="0" smtClean="0"/>
              <a:t>Product Manager </a:t>
            </a:r>
          </a:p>
          <a:p>
            <a:endParaRPr lang="en-US" sz="1100" dirty="0" smtClean="0"/>
          </a:p>
          <a:p>
            <a:r>
              <a:rPr lang="en-US" sz="1100" b="1" dirty="0" smtClean="0"/>
              <a:t>Caption:</a:t>
            </a:r>
            <a:endParaRPr lang="en-US" sz="1100" b="1" dirty="0"/>
          </a:p>
          <a:p>
            <a:r>
              <a:rPr lang="en-US" sz="1100" dirty="0" smtClean="0"/>
              <a:t>Worth single penny spend.</a:t>
            </a:r>
            <a:r>
              <a:rPr lang="en-US" sz="1100" dirty="0"/>
              <a:t> You can </a:t>
            </a:r>
            <a:r>
              <a:rPr lang="en-US" sz="1100" dirty="0" smtClean="0"/>
              <a:t>understand the </a:t>
            </a:r>
            <a:r>
              <a:rPr lang="en-US" sz="1100" dirty="0"/>
              <a:t>research depth in every suggestion.</a:t>
            </a:r>
            <a:endParaRPr lang="en-US" sz="1100" dirty="0" smtClean="0"/>
          </a:p>
          <a:p>
            <a:endParaRPr lang="en-US" sz="1100" dirty="0" smtClean="0"/>
          </a:p>
          <a:p>
            <a:r>
              <a:rPr lang="en-US" sz="1100" b="1" dirty="0" smtClean="0"/>
              <a:t>Review:</a:t>
            </a:r>
            <a:endParaRPr lang="en-US" sz="1100" b="1" dirty="0"/>
          </a:p>
          <a:p>
            <a:r>
              <a:rPr lang="en-US" sz="1100" dirty="0"/>
              <a:t>What sets them apart is the quality of equity research. Every stock recommendation is backed by detailed analysis, sector outlook, and future growth potential. </a:t>
            </a:r>
            <a:r>
              <a:rPr lang="en-US" sz="1100" dirty="0" smtClean="0"/>
              <a:t>A </a:t>
            </a:r>
            <a:r>
              <a:rPr lang="en-US" sz="1100" dirty="0"/>
              <a:t>truly credible </a:t>
            </a:r>
            <a:r>
              <a:rPr lang="en-US" sz="1100" dirty="0" smtClean="0"/>
              <a:t> and trustworthy platform</a:t>
            </a:r>
            <a:r>
              <a:rPr lang="en-US" sz="1100" dirty="0"/>
              <a:t>.”</a:t>
            </a:r>
            <a:endParaRPr lang="en-US" sz="1100" dirty="0" smtClean="0"/>
          </a:p>
          <a:p>
            <a:endParaRPr lang="en-US" sz="1100" dirty="0"/>
          </a:p>
          <a:p>
            <a:endParaRPr lang="en-IN" sz="1100" dirty="0"/>
          </a:p>
        </p:txBody>
      </p:sp>
      <p:pic>
        <p:nvPicPr>
          <p:cNvPr id="15363" name="Picture 3" descr="C:\Users\dell\Downloads\WhatsApp Image 2025-07-19 at 1.27.36 PM.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1675" y="2552700"/>
            <a:ext cx="382905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7062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7772400" cy="2354491"/>
          </a:xfrm>
          <a:prstGeom prst="rect">
            <a:avLst/>
          </a:prstGeom>
          <a:noFill/>
        </p:spPr>
        <p:txBody>
          <a:bodyPr wrap="square" rtlCol="0">
            <a:spAutoFit/>
          </a:bodyPr>
          <a:lstStyle/>
          <a:p>
            <a:r>
              <a:rPr lang="en-US" sz="1100" b="1" dirty="0" smtClean="0"/>
              <a:t>Name : </a:t>
            </a:r>
            <a:r>
              <a:rPr lang="en-US" sz="1100" dirty="0" err="1" smtClean="0"/>
              <a:t>Vinay</a:t>
            </a:r>
            <a:r>
              <a:rPr lang="en-US" sz="1100" dirty="0" smtClean="0"/>
              <a:t> </a:t>
            </a:r>
            <a:r>
              <a:rPr lang="en-US" sz="1100" dirty="0" err="1"/>
              <a:t>Sagare</a:t>
            </a:r>
            <a:r>
              <a:rPr lang="en-US" sz="1100" dirty="0"/>
              <a:t> </a:t>
            </a:r>
          </a:p>
          <a:p>
            <a:r>
              <a:rPr lang="en-US" sz="1100" b="1" dirty="0" smtClean="0"/>
              <a:t>Designation</a:t>
            </a:r>
            <a:r>
              <a:rPr lang="en-US" sz="1200" b="1" dirty="0" smtClean="0"/>
              <a:t>: </a:t>
            </a:r>
            <a:r>
              <a:rPr lang="en-US" sz="1100" dirty="0" smtClean="0"/>
              <a:t>Senior Software Engineer</a:t>
            </a:r>
          </a:p>
          <a:p>
            <a:endParaRPr lang="en-US" sz="1100" dirty="0" smtClean="0"/>
          </a:p>
          <a:p>
            <a:r>
              <a:rPr lang="en-US" sz="1100" b="1" dirty="0" smtClean="0"/>
              <a:t>Caption: </a:t>
            </a:r>
          </a:p>
          <a:p>
            <a:r>
              <a:rPr lang="en-US" sz="1100" dirty="0" smtClean="0"/>
              <a:t>“Finally </a:t>
            </a:r>
            <a:r>
              <a:rPr lang="en-US" sz="1100" dirty="0" smtClean="0"/>
              <a:t>trading </a:t>
            </a:r>
            <a:r>
              <a:rPr lang="en-US" sz="1100" dirty="0"/>
              <a:t>p</a:t>
            </a:r>
            <a:r>
              <a:rPr lang="en-US" sz="1100" dirty="0" smtClean="0"/>
              <a:t>rofitably after years </a:t>
            </a:r>
            <a:r>
              <a:rPr lang="en-US" sz="1100" dirty="0"/>
              <a:t>of </a:t>
            </a:r>
            <a:r>
              <a:rPr lang="en-US" sz="1100" dirty="0" smtClean="0"/>
              <a:t>struggle </a:t>
            </a:r>
            <a:r>
              <a:rPr lang="en-US" sz="1100" dirty="0"/>
              <a:t>with </a:t>
            </a:r>
            <a:r>
              <a:rPr lang="en-US" sz="1100" dirty="0" err="1"/>
              <a:t>Travesting</a:t>
            </a:r>
            <a:r>
              <a:rPr lang="en-US" sz="1100" dirty="0"/>
              <a:t> Money’s Mentorship &amp; </a:t>
            </a:r>
            <a:r>
              <a:rPr lang="en-US" sz="1100" dirty="0" smtClean="0"/>
              <a:t>Swing Subscription Plan ”</a:t>
            </a:r>
            <a:endParaRPr lang="en-US" sz="1100" dirty="0"/>
          </a:p>
          <a:p>
            <a:endParaRPr lang="en-US" sz="1100" dirty="0" smtClean="0"/>
          </a:p>
          <a:p>
            <a:r>
              <a:rPr lang="en-US" sz="1100" b="1" dirty="0" smtClean="0"/>
              <a:t>Review:</a:t>
            </a:r>
            <a:endParaRPr lang="en-US" sz="1100" b="1" dirty="0"/>
          </a:p>
          <a:p>
            <a:r>
              <a:rPr lang="en-US" sz="1100" dirty="0" smtClean="0"/>
              <a:t>"</a:t>
            </a:r>
            <a:r>
              <a:rPr lang="en-US" sz="1100" dirty="0"/>
              <a:t>I had been trading for years without seeing consistent profits — hopping between tips and strategies. Joining </a:t>
            </a:r>
            <a:r>
              <a:rPr lang="en-US" sz="1100" dirty="0" err="1"/>
              <a:t>Travesting</a:t>
            </a:r>
            <a:r>
              <a:rPr lang="en-US" sz="1100" dirty="0"/>
              <a:t> Money’s June batch of the Market Mastery Program was the turning point. Their structured mentorship, practical learning, and real-time examples helped me finally understand profitable trading. I also subscribed to their Swing Trading Plan — the entry, exit, stop loss, and risk-reward guidance is precise, and most targets hit if followed properly. Now, I’m finally profitable and trading with clarity and conviction. A complete package for anyone serious about trading success."</a:t>
            </a:r>
          </a:p>
          <a:p>
            <a:endParaRPr lang="en-IN" sz="1100" dirty="0"/>
          </a:p>
        </p:txBody>
      </p:sp>
      <p:pic>
        <p:nvPicPr>
          <p:cNvPr id="1026" name="Picture 2" descr="C:\Users\dell\Downloads\WhatsApp Image 2025-07-17 at 12.32.15 PM.jpe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8279" y="3120256"/>
            <a:ext cx="5335842" cy="6332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1850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7772400" cy="1954381"/>
          </a:xfrm>
          <a:prstGeom prst="rect">
            <a:avLst/>
          </a:prstGeom>
          <a:noFill/>
        </p:spPr>
        <p:txBody>
          <a:bodyPr wrap="square" rtlCol="0">
            <a:spAutoFit/>
          </a:bodyPr>
          <a:lstStyle/>
          <a:p>
            <a:r>
              <a:rPr lang="en-US" sz="1100" b="1" dirty="0" smtClean="0"/>
              <a:t>Name: </a:t>
            </a:r>
            <a:r>
              <a:rPr lang="en-US" sz="1100" dirty="0" err="1" smtClean="0"/>
              <a:t>Akash</a:t>
            </a:r>
            <a:r>
              <a:rPr lang="en-US" sz="1100" dirty="0" smtClean="0"/>
              <a:t> </a:t>
            </a:r>
            <a:r>
              <a:rPr lang="en-US" sz="1100" dirty="0" err="1"/>
              <a:t>Goyal</a:t>
            </a:r>
            <a:r>
              <a:rPr lang="en-US" sz="1100" dirty="0"/>
              <a:t> </a:t>
            </a:r>
          </a:p>
          <a:p>
            <a:r>
              <a:rPr lang="en-US" sz="1100" b="1" dirty="0" smtClean="0"/>
              <a:t>Designation: </a:t>
            </a:r>
            <a:r>
              <a:rPr lang="en-US" sz="1100" dirty="0" smtClean="0"/>
              <a:t>Founder &amp; CEO -</a:t>
            </a:r>
            <a:r>
              <a:rPr lang="en-IN" sz="1100" dirty="0" err="1" smtClean="0"/>
              <a:t>Medlius</a:t>
            </a:r>
            <a:r>
              <a:rPr lang="en-IN" sz="1100" dirty="0" smtClean="0"/>
              <a:t> </a:t>
            </a:r>
            <a:r>
              <a:rPr lang="en-IN" sz="1100" dirty="0" err="1" smtClean="0"/>
              <a:t>Pharma</a:t>
            </a:r>
            <a:r>
              <a:rPr lang="en-IN" sz="1100" dirty="0" smtClean="0"/>
              <a:t> Pvt Ltd</a:t>
            </a:r>
          </a:p>
          <a:p>
            <a:endParaRPr lang="en-US" sz="1100" dirty="0"/>
          </a:p>
          <a:p>
            <a:r>
              <a:rPr lang="en-US" sz="1100" b="1" dirty="0" smtClean="0"/>
              <a:t>Caption:</a:t>
            </a:r>
          </a:p>
          <a:p>
            <a:r>
              <a:rPr lang="en-US" sz="1100" dirty="0" smtClean="0"/>
              <a:t>Rare </a:t>
            </a:r>
            <a:r>
              <a:rPr lang="en-US" sz="1100" dirty="0"/>
              <a:t>to find this level of research outside big institutions. </a:t>
            </a:r>
            <a:r>
              <a:rPr lang="en-US" sz="1100" dirty="0" err="1"/>
              <a:t>Travesting</a:t>
            </a:r>
            <a:r>
              <a:rPr lang="en-US" sz="1100" dirty="0"/>
              <a:t> Money stands out for all the right </a:t>
            </a:r>
            <a:r>
              <a:rPr lang="en-US" sz="1100" dirty="0" smtClean="0"/>
              <a:t>reasons. </a:t>
            </a:r>
            <a:endParaRPr lang="en-IN" sz="1100" dirty="0" smtClean="0"/>
          </a:p>
          <a:p>
            <a:endParaRPr lang="en-US" sz="1100" dirty="0" smtClean="0"/>
          </a:p>
          <a:p>
            <a:r>
              <a:rPr lang="en-US" sz="1100" b="1" dirty="0" smtClean="0"/>
              <a:t>Review:</a:t>
            </a:r>
            <a:endParaRPr lang="en-US" sz="1100" b="1" dirty="0"/>
          </a:p>
          <a:p>
            <a:r>
              <a:rPr lang="en-US" sz="1100" dirty="0"/>
              <a:t>"Being from a completely different industry, I always wanted a research-oriented and ethical stock market advisory — and </a:t>
            </a:r>
            <a:r>
              <a:rPr lang="en-US" sz="1100" dirty="0" err="1"/>
              <a:t>Travesting</a:t>
            </a:r>
            <a:r>
              <a:rPr lang="en-US" sz="1100" dirty="0"/>
              <a:t> Money exceeded my expectations. The quality of research reports, diversification approach, and clarity on entry-exit points show the professionalism they carry. It’s rare to see such data-driven research outside institutional setups."</a:t>
            </a:r>
            <a:endParaRPr lang="en-IN" sz="1100" dirty="0" smtClean="0"/>
          </a:p>
          <a:p>
            <a:endParaRPr lang="en-IN" sz="1100" dirty="0"/>
          </a:p>
        </p:txBody>
      </p:sp>
      <p:pic>
        <p:nvPicPr>
          <p:cNvPr id="2050" name="Picture 2" descr="C:\Users\dell\Downloads\WhatsApp Image 2025-07-17 at 12.59.25 AM.jpe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0129" t="25032" r="24129"/>
          <a:stretch/>
        </p:blipFill>
        <p:spPr bwMode="auto">
          <a:xfrm>
            <a:off x="1417320" y="1984861"/>
            <a:ext cx="4831080" cy="7692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0574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7772400" cy="1785104"/>
          </a:xfrm>
          <a:prstGeom prst="rect">
            <a:avLst/>
          </a:prstGeom>
          <a:noFill/>
        </p:spPr>
        <p:txBody>
          <a:bodyPr wrap="square" rtlCol="0">
            <a:spAutoFit/>
          </a:bodyPr>
          <a:lstStyle/>
          <a:p>
            <a:r>
              <a:rPr lang="en-US" sz="1100" b="1" dirty="0" smtClean="0"/>
              <a:t>Name</a:t>
            </a:r>
            <a:r>
              <a:rPr lang="en-US" sz="1100" dirty="0" smtClean="0"/>
              <a:t>: </a:t>
            </a:r>
            <a:r>
              <a:rPr lang="en-US" sz="1100" dirty="0" err="1" smtClean="0"/>
              <a:t>Yash</a:t>
            </a:r>
            <a:r>
              <a:rPr lang="en-US" sz="1100" dirty="0" smtClean="0"/>
              <a:t> </a:t>
            </a:r>
            <a:r>
              <a:rPr lang="en-US" sz="1100" dirty="0" err="1"/>
              <a:t>Pawar</a:t>
            </a:r>
            <a:r>
              <a:rPr lang="en-US" sz="1100" dirty="0"/>
              <a:t> </a:t>
            </a:r>
          </a:p>
          <a:p>
            <a:r>
              <a:rPr lang="en-US" sz="1100" b="1" dirty="0" smtClean="0"/>
              <a:t>Designation: </a:t>
            </a:r>
            <a:r>
              <a:rPr lang="en-US" sz="1100" dirty="0" smtClean="0"/>
              <a:t>Real Estate Developer </a:t>
            </a:r>
            <a:endParaRPr lang="en-US" sz="1100" dirty="0" smtClean="0"/>
          </a:p>
          <a:p>
            <a:endParaRPr lang="en-US" sz="1100" dirty="0"/>
          </a:p>
          <a:p>
            <a:r>
              <a:rPr lang="en-US" sz="1100" b="1" dirty="0" smtClean="0"/>
              <a:t>Caption:</a:t>
            </a:r>
          </a:p>
          <a:p>
            <a:r>
              <a:rPr lang="en-US" sz="1100" dirty="0" smtClean="0"/>
              <a:t>Well-structured Entries</a:t>
            </a:r>
            <a:r>
              <a:rPr lang="en-US" sz="1100" dirty="0"/>
              <a:t>, </a:t>
            </a:r>
            <a:r>
              <a:rPr lang="en-US" sz="1100" dirty="0" smtClean="0"/>
              <a:t>Exits</a:t>
            </a:r>
            <a:r>
              <a:rPr lang="en-US" sz="1100" dirty="0"/>
              <a:t>, </a:t>
            </a:r>
            <a:r>
              <a:rPr lang="en-US" sz="1100" dirty="0" smtClean="0"/>
              <a:t>SL and consistent </a:t>
            </a:r>
            <a:r>
              <a:rPr lang="en-US" sz="1100" dirty="0"/>
              <a:t>profits with discipline</a:t>
            </a:r>
            <a:endParaRPr lang="en-US" sz="1100" dirty="0" smtClean="0"/>
          </a:p>
          <a:p>
            <a:endParaRPr lang="en-US" sz="1100" dirty="0"/>
          </a:p>
          <a:p>
            <a:r>
              <a:rPr lang="en-US" sz="1100" b="1" dirty="0" smtClean="0"/>
              <a:t>Review:</a:t>
            </a:r>
          </a:p>
          <a:p>
            <a:r>
              <a:rPr lang="en-US" sz="1100" dirty="0" smtClean="0"/>
              <a:t>"</a:t>
            </a:r>
            <a:r>
              <a:rPr lang="en-US" sz="1100" dirty="0"/>
              <a:t>I subscribed to the short to mid-term swing trading plan, and I must say — their entry, exit, and stop loss levels are extremely well-structured. With discipline and following their guidance, I started seeing profits consistently. The setup is professional and designed for serious traders."</a:t>
            </a:r>
            <a:endParaRPr lang="en-IN" sz="1100" dirty="0"/>
          </a:p>
        </p:txBody>
      </p:sp>
      <p:pic>
        <p:nvPicPr>
          <p:cNvPr id="3074" name="Picture 2" descr="C:\Users\dell\Downloads\WhatsApp Image 2025-07-17 at 12.40.10 PM.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0113" y="2362200"/>
            <a:ext cx="4052173" cy="693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752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7772400" cy="1785104"/>
          </a:xfrm>
          <a:prstGeom prst="rect">
            <a:avLst/>
          </a:prstGeom>
          <a:noFill/>
        </p:spPr>
        <p:txBody>
          <a:bodyPr wrap="square" rtlCol="0">
            <a:spAutoFit/>
          </a:bodyPr>
          <a:lstStyle/>
          <a:p>
            <a:r>
              <a:rPr lang="en-US" sz="1100" b="1" dirty="0" smtClean="0"/>
              <a:t>Name: </a:t>
            </a:r>
            <a:r>
              <a:rPr lang="en-US" sz="1100" dirty="0" err="1" smtClean="0"/>
              <a:t>Dipak</a:t>
            </a:r>
            <a:r>
              <a:rPr lang="en-US" sz="1100" dirty="0" smtClean="0"/>
              <a:t> </a:t>
            </a:r>
            <a:r>
              <a:rPr lang="en-US" sz="1100" dirty="0" err="1" smtClean="0"/>
              <a:t>Chuhan</a:t>
            </a:r>
            <a:endParaRPr lang="en-US" sz="1100" dirty="0" smtClean="0"/>
          </a:p>
          <a:p>
            <a:r>
              <a:rPr lang="en-US" sz="1100" b="1" dirty="0" smtClean="0"/>
              <a:t>Designation : </a:t>
            </a:r>
            <a:r>
              <a:rPr lang="en-US" sz="1100" dirty="0" smtClean="0"/>
              <a:t>Director at </a:t>
            </a:r>
            <a:r>
              <a:rPr lang="en-US" sz="1100" dirty="0" err="1" smtClean="0"/>
              <a:t>Trytime</a:t>
            </a:r>
            <a:r>
              <a:rPr lang="en-US" sz="1100" dirty="0" smtClean="0"/>
              <a:t> Stores Pvt. Ltd</a:t>
            </a:r>
            <a:r>
              <a:rPr lang="en-US" sz="1100" dirty="0" smtClean="0"/>
              <a:t>.</a:t>
            </a:r>
          </a:p>
          <a:p>
            <a:endParaRPr lang="en-US" sz="1100" dirty="0"/>
          </a:p>
          <a:p>
            <a:r>
              <a:rPr lang="en-US" sz="1100" b="1" dirty="0" smtClean="0"/>
              <a:t>Caption:</a:t>
            </a:r>
          </a:p>
          <a:p>
            <a:r>
              <a:rPr lang="en-US" sz="1100" dirty="0" smtClean="0"/>
              <a:t>From </a:t>
            </a:r>
            <a:r>
              <a:rPr lang="en-US" sz="1100" dirty="0"/>
              <a:t>zero to confident </a:t>
            </a:r>
            <a:r>
              <a:rPr lang="en-US" sz="1100" dirty="0" smtClean="0"/>
              <a:t>trader and investor, all </a:t>
            </a:r>
            <a:r>
              <a:rPr lang="en-US" sz="1100" dirty="0"/>
              <a:t>credit to </a:t>
            </a:r>
            <a:r>
              <a:rPr lang="en-US" sz="1100" dirty="0" err="1"/>
              <a:t>Omkar</a:t>
            </a:r>
            <a:r>
              <a:rPr lang="en-US" sz="1100" dirty="0"/>
              <a:t> Sir's unmatched </a:t>
            </a:r>
            <a:r>
              <a:rPr lang="en-US" sz="1100" dirty="0" smtClean="0"/>
              <a:t>knowledge and mentorship.</a:t>
            </a:r>
            <a:endParaRPr lang="en-US" sz="1100" dirty="0" smtClean="0"/>
          </a:p>
          <a:p>
            <a:endParaRPr lang="en-US" sz="1100" dirty="0"/>
          </a:p>
          <a:p>
            <a:r>
              <a:rPr lang="en-US" sz="1100" b="1" dirty="0" smtClean="0"/>
              <a:t>Review:</a:t>
            </a:r>
          </a:p>
          <a:p>
            <a:r>
              <a:rPr lang="en-US" sz="1100" dirty="0" smtClean="0"/>
              <a:t>"</a:t>
            </a:r>
            <a:r>
              <a:rPr lang="en-US" sz="1100" dirty="0"/>
              <a:t>Joining the mentorship by </a:t>
            </a:r>
            <a:r>
              <a:rPr lang="en-US" sz="1100" dirty="0" err="1"/>
              <a:t>Omkar</a:t>
            </a:r>
            <a:r>
              <a:rPr lang="en-US" sz="1100" dirty="0"/>
              <a:t> Sir helped me truly understand the mechanics behind stock selection. The in-house frameworks, sector rotation strategies, and economic analysis concepts they teach are rarely found in public platforms. It's a serious edge for anyone who wants to take investing seriously." </a:t>
            </a:r>
          </a:p>
        </p:txBody>
      </p:sp>
      <p:pic>
        <p:nvPicPr>
          <p:cNvPr id="4098" name="Picture 2" descr="C:\Users\dell\Downloads\WhatsApp Image 2025-07-18 at 12.12.58 PM (1).jpe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7400" y="3352800"/>
            <a:ext cx="4305300" cy="574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6184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7772400" cy="2292935"/>
          </a:xfrm>
          <a:prstGeom prst="rect">
            <a:avLst/>
          </a:prstGeom>
          <a:noFill/>
        </p:spPr>
        <p:txBody>
          <a:bodyPr wrap="square" rtlCol="0">
            <a:spAutoFit/>
          </a:bodyPr>
          <a:lstStyle/>
          <a:p>
            <a:r>
              <a:rPr lang="en-US" sz="1100" b="1" dirty="0" smtClean="0"/>
              <a:t>Name: </a:t>
            </a:r>
            <a:r>
              <a:rPr lang="en-US" sz="1100" dirty="0" err="1" smtClean="0"/>
              <a:t>Shriraj</a:t>
            </a:r>
            <a:r>
              <a:rPr lang="en-US" sz="1100" dirty="0" smtClean="0"/>
              <a:t> </a:t>
            </a:r>
            <a:r>
              <a:rPr lang="en-US" sz="1100" dirty="0" err="1"/>
              <a:t>Jadhav</a:t>
            </a:r>
            <a:endParaRPr lang="en-US" sz="1100" dirty="0"/>
          </a:p>
          <a:p>
            <a:r>
              <a:rPr lang="en-US" sz="1100" b="1" dirty="0" smtClean="0"/>
              <a:t>Designation: </a:t>
            </a:r>
            <a:r>
              <a:rPr lang="en-US" sz="1100" dirty="0" smtClean="0"/>
              <a:t>Senior cloud data </a:t>
            </a:r>
            <a:r>
              <a:rPr lang="en-US" sz="1100" dirty="0" smtClean="0"/>
              <a:t>engineer</a:t>
            </a:r>
          </a:p>
          <a:p>
            <a:endParaRPr lang="en-US" sz="1100" dirty="0"/>
          </a:p>
          <a:p>
            <a:r>
              <a:rPr lang="en-US" sz="1100" b="1" dirty="0" smtClean="0"/>
              <a:t>Caption:</a:t>
            </a:r>
          </a:p>
          <a:p>
            <a:r>
              <a:rPr lang="en-US" sz="1100" dirty="0" smtClean="0"/>
              <a:t>Choosing </a:t>
            </a:r>
            <a:r>
              <a:rPr lang="en-US" sz="1100" dirty="0"/>
              <a:t>a SEBI-registered </a:t>
            </a:r>
            <a:r>
              <a:rPr lang="en-US" sz="1100" dirty="0" smtClean="0"/>
              <a:t>platform gave </a:t>
            </a:r>
            <a:r>
              <a:rPr lang="en-US" sz="1100" dirty="0"/>
              <a:t>me the trust I needed to invest confidently."</a:t>
            </a:r>
            <a:endParaRPr lang="en-US" sz="1100" dirty="0" smtClean="0"/>
          </a:p>
          <a:p>
            <a:endParaRPr lang="en-US" sz="1100" dirty="0" smtClean="0"/>
          </a:p>
          <a:p>
            <a:r>
              <a:rPr lang="en-US" sz="1100" b="1" dirty="0" smtClean="0"/>
              <a:t>Review:</a:t>
            </a:r>
            <a:endParaRPr lang="en-US" sz="1100" b="1" dirty="0"/>
          </a:p>
          <a:p>
            <a:r>
              <a:rPr lang="en-US" sz="1100" dirty="0"/>
              <a:t>"In a market full of noise, finding a SEBI-registered research analyst like </a:t>
            </a:r>
            <a:r>
              <a:rPr lang="en-US" sz="1100" dirty="0" err="1"/>
              <a:t>Travesting</a:t>
            </a:r>
            <a:r>
              <a:rPr lang="en-US" sz="1100" dirty="0"/>
              <a:t> Money was a game-changer. The transparency, compliance, and ethical practices give me immense confidence that I’m taking advice from a credible source. It’s rare to find such professionalism and trust in stock market advisory services."</a:t>
            </a:r>
          </a:p>
          <a:p>
            <a:endParaRPr lang="en-US" sz="1100" dirty="0" smtClean="0"/>
          </a:p>
          <a:p>
            <a:endParaRPr lang="en-US" sz="1100" dirty="0"/>
          </a:p>
          <a:p>
            <a:endParaRPr lang="en-IN" sz="1100" dirty="0"/>
          </a:p>
        </p:txBody>
      </p:sp>
      <p:pic>
        <p:nvPicPr>
          <p:cNvPr id="4" name="Picture 2" descr="C:\Users\dell\Downloads\WhatsApp Image 2025-07-19 at 1.19.43 PM.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863" y="2114550"/>
            <a:ext cx="6162675" cy="582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61876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7772400" cy="1954381"/>
          </a:xfrm>
          <a:prstGeom prst="rect">
            <a:avLst/>
          </a:prstGeom>
          <a:noFill/>
        </p:spPr>
        <p:txBody>
          <a:bodyPr wrap="square" rtlCol="0">
            <a:spAutoFit/>
          </a:bodyPr>
          <a:lstStyle/>
          <a:p>
            <a:r>
              <a:rPr lang="en-US" sz="1100" b="1" dirty="0" smtClean="0"/>
              <a:t>Name: </a:t>
            </a:r>
            <a:r>
              <a:rPr lang="en-US" sz="1100" dirty="0" err="1" smtClean="0"/>
              <a:t>Prashant</a:t>
            </a:r>
            <a:r>
              <a:rPr lang="en-US" sz="1100" dirty="0" smtClean="0"/>
              <a:t> </a:t>
            </a:r>
            <a:r>
              <a:rPr lang="en-US" sz="1100" dirty="0" err="1"/>
              <a:t>Shirke</a:t>
            </a:r>
            <a:r>
              <a:rPr lang="en-US" sz="1100" dirty="0"/>
              <a:t> </a:t>
            </a:r>
          </a:p>
          <a:p>
            <a:r>
              <a:rPr lang="en-US" sz="1100" b="1" dirty="0" smtClean="0"/>
              <a:t>Designation : </a:t>
            </a:r>
            <a:r>
              <a:rPr lang="en-US" sz="1100" dirty="0" smtClean="0"/>
              <a:t>Senior Product </a:t>
            </a:r>
            <a:r>
              <a:rPr lang="en-US" sz="1100" dirty="0" smtClean="0"/>
              <a:t>Engineer</a:t>
            </a:r>
          </a:p>
          <a:p>
            <a:endParaRPr lang="en-US" sz="1100" dirty="0" smtClean="0"/>
          </a:p>
          <a:p>
            <a:r>
              <a:rPr lang="en-US" sz="1100" b="1" dirty="0" smtClean="0"/>
              <a:t>Caption:</a:t>
            </a:r>
            <a:endParaRPr lang="en-US" sz="1100" b="1" dirty="0"/>
          </a:p>
          <a:p>
            <a:r>
              <a:rPr lang="en-US" sz="1100" dirty="0"/>
              <a:t>Profitable </a:t>
            </a:r>
            <a:r>
              <a:rPr lang="en-US" sz="1100" dirty="0" smtClean="0"/>
              <a:t>options trading </a:t>
            </a:r>
            <a:r>
              <a:rPr lang="en-US" sz="1100" dirty="0"/>
              <a:t>doesn’t need to be complicated. Just needs the right mentor.</a:t>
            </a:r>
            <a:endParaRPr lang="en-US" sz="1100" dirty="0" smtClean="0"/>
          </a:p>
          <a:p>
            <a:endParaRPr lang="en-US" sz="1100" dirty="0" smtClean="0"/>
          </a:p>
          <a:p>
            <a:r>
              <a:rPr lang="en-US" sz="1100" b="1" dirty="0" smtClean="0"/>
              <a:t>Review:</a:t>
            </a:r>
            <a:endParaRPr lang="en-US" sz="1100" b="1" dirty="0" smtClean="0"/>
          </a:p>
          <a:p>
            <a:r>
              <a:rPr lang="en-US" sz="1100" dirty="0" smtClean="0"/>
              <a:t>Profitable Options Trading Mentorship </a:t>
            </a:r>
            <a:r>
              <a:rPr lang="en-US" sz="1100" dirty="0"/>
              <a:t>was a game-changer. I learned how to build directional and non-directional strategies with proper risk management. I now trade options profitably with a structured plan.”</a:t>
            </a:r>
            <a:endParaRPr lang="en-IN" sz="1100" dirty="0"/>
          </a:p>
          <a:p>
            <a:endParaRPr lang="en-US" sz="1100" dirty="0"/>
          </a:p>
          <a:p>
            <a:endParaRPr lang="en-IN" sz="1100" dirty="0"/>
          </a:p>
        </p:txBody>
      </p:sp>
      <p:pic>
        <p:nvPicPr>
          <p:cNvPr id="5122" name="Picture 2" descr="C:\Users\dell\Downloads\WhatsApp Image 2025-07-17 at 12.11.04 PM.jpe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86432" y="2377088"/>
            <a:ext cx="3552368" cy="6309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64343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7772400" cy="2123658"/>
          </a:xfrm>
          <a:prstGeom prst="rect">
            <a:avLst/>
          </a:prstGeom>
          <a:noFill/>
        </p:spPr>
        <p:txBody>
          <a:bodyPr wrap="square" rtlCol="0">
            <a:spAutoFit/>
          </a:bodyPr>
          <a:lstStyle/>
          <a:p>
            <a:r>
              <a:rPr lang="en-US" sz="1100" b="1" dirty="0" smtClean="0"/>
              <a:t>Name: </a:t>
            </a:r>
            <a:r>
              <a:rPr lang="en-US" sz="1100" dirty="0" err="1" smtClean="0"/>
              <a:t>Prajakta</a:t>
            </a:r>
            <a:r>
              <a:rPr lang="en-US" sz="1100" dirty="0" smtClean="0"/>
              <a:t> </a:t>
            </a:r>
            <a:r>
              <a:rPr lang="en-US" sz="1100" dirty="0" err="1"/>
              <a:t>Shinde</a:t>
            </a:r>
            <a:endParaRPr lang="en-US" sz="1100" dirty="0"/>
          </a:p>
          <a:p>
            <a:r>
              <a:rPr lang="en-US" sz="1100" b="1" dirty="0" smtClean="0"/>
              <a:t>Designation: </a:t>
            </a:r>
            <a:r>
              <a:rPr lang="en-US" sz="1100" dirty="0" smtClean="0"/>
              <a:t>Founder and </a:t>
            </a:r>
            <a:r>
              <a:rPr lang="en-IN" sz="1100" dirty="0"/>
              <a:t>Principal </a:t>
            </a:r>
            <a:r>
              <a:rPr lang="en-IN" sz="1100" dirty="0" smtClean="0"/>
              <a:t>Architect PS </a:t>
            </a:r>
            <a:r>
              <a:rPr lang="en-US" sz="1100" dirty="0" smtClean="0"/>
              <a:t>Design </a:t>
            </a:r>
            <a:r>
              <a:rPr lang="en-US" sz="1100" dirty="0" smtClean="0"/>
              <a:t>Studios</a:t>
            </a:r>
          </a:p>
          <a:p>
            <a:endParaRPr lang="en-US" sz="1100" dirty="0" smtClean="0"/>
          </a:p>
          <a:p>
            <a:r>
              <a:rPr lang="en-US" sz="1100" b="1" dirty="0" smtClean="0"/>
              <a:t>Caption:</a:t>
            </a:r>
            <a:endParaRPr lang="en-US" sz="1100" b="1" dirty="0"/>
          </a:p>
          <a:p>
            <a:r>
              <a:rPr lang="en-US" sz="1100" dirty="0"/>
              <a:t>"I used to believe stock market is not for women — I was so wrong!"</a:t>
            </a:r>
          </a:p>
          <a:p>
            <a:endParaRPr lang="en-US" sz="1100" dirty="0" smtClean="0"/>
          </a:p>
          <a:p>
            <a:r>
              <a:rPr lang="en-US" sz="1100" b="1" dirty="0" smtClean="0"/>
              <a:t>Review:</a:t>
            </a:r>
            <a:endParaRPr lang="en-US" sz="1100" b="1" dirty="0"/>
          </a:p>
          <a:p>
            <a:r>
              <a:rPr lang="en-US" sz="1100" dirty="0"/>
              <a:t>“What I admire most is the data-driven approach. Each suggestion is backed by clear fundamentals, sector analysis, and future growth potential</a:t>
            </a:r>
            <a:r>
              <a:rPr lang="en-US" sz="1100" dirty="0" smtClean="0"/>
              <a:t>. As </a:t>
            </a:r>
            <a:r>
              <a:rPr lang="en-US" sz="1100" dirty="0"/>
              <a:t>a woman investor, I now feel far more empowered with my investments.”</a:t>
            </a:r>
          </a:p>
          <a:p>
            <a:endParaRPr lang="en-US" sz="1100" dirty="0" smtClean="0"/>
          </a:p>
          <a:p>
            <a:endParaRPr lang="en-US" sz="1100" dirty="0"/>
          </a:p>
          <a:p>
            <a:endParaRPr lang="en-IN" sz="1100" dirty="0"/>
          </a:p>
        </p:txBody>
      </p:sp>
      <p:pic>
        <p:nvPicPr>
          <p:cNvPr id="4" name="Picture 2" descr="C:\Users\dell\Downloads\WhatsApp Image 2025-07-17 at 6.39.17 PM.jpe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8122" y="3200400"/>
            <a:ext cx="4676156"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3385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7772400" cy="2123658"/>
          </a:xfrm>
          <a:prstGeom prst="rect">
            <a:avLst/>
          </a:prstGeom>
          <a:noFill/>
        </p:spPr>
        <p:txBody>
          <a:bodyPr wrap="square" rtlCol="0">
            <a:spAutoFit/>
          </a:bodyPr>
          <a:lstStyle/>
          <a:p>
            <a:r>
              <a:rPr lang="en-US" sz="1100" b="1" dirty="0" smtClean="0"/>
              <a:t>Name: </a:t>
            </a:r>
            <a:r>
              <a:rPr lang="en-US" sz="1100" dirty="0" err="1" smtClean="0"/>
              <a:t>Abhishek</a:t>
            </a:r>
            <a:r>
              <a:rPr lang="en-US" sz="1100" dirty="0" smtClean="0"/>
              <a:t> </a:t>
            </a:r>
            <a:r>
              <a:rPr lang="en-US" sz="1100" dirty="0" err="1"/>
              <a:t>Ankush</a:t>
            </a:r>
            <a:r>
              <a:rPr lang="en-US" sz="1100" dirty="0"/>
              <a:t> </a:t>
            </a:r>
          </a:p>
          <a:p>
            <a:r>
              <a:rPr lang="en-US" sz="1100" b="1" dirty="0" smtClean="0"/>
              <a:t>Designation: </a:t>
            </a:r>
            <a:r>
              <a:rPr lang="en-US" sz="1100" dirty="0" smtClean="0"/>
              <a:t>Senior Solutions Architect</a:t>
            </a:r>
          </a:p>
          <a:p>
            <a:endParaRPr lang="en-US" sz="1100" dirty="0" smtClean="0"/>
          </a:p>
          <a:p>
            <a:r>
              <a:rPr lang="en-US" sz="1100" b="1" dirty="0" smtClean="0"/>
              <a:t>Caption:</a:t>
            </a:r>
            <a:endParaRPr lang="en-US" sz="1100" b="1" dirty="0"/>
          </a:p>
          <a:p>
            <a:r>
              <a:rPr lang="en-US" sz="1100" dirty="0"/>
              <a:t>"Respect to </a:t>
            </a:r>
            <a:r>
              <a:rPr lang="en-US" sz="1100" dirty="0" err="1"/>
              <a:t>Omkar</a:t>
            </a:r>
            <a:r>
              <a:rPr lang="en-US" sz="1100" dirty="0"/>
              <a:t> </a:t>
            </a:r>
            <a:r>
              <a:rPr lang="en-US" sz="1100" dirty="0" smtClean="0"/>
              <a:t>Sir, his </a:t>
            </a:r>
            <a:r>
              <a:rPr lang="en-US" sz="1100" dirty="0"/>
              <a:t>experience, depth, and teaching style make complex trading feel so simple."</a:t>
            </a:r>
            <a:endParaRPr lang="en-US" sz="1100" dirty="0" smtClean="0"/>
          </a:p>
          <a:p>
            <a:endParaRPr lang="en-US" sz="1100" dirty="0" smtClean="0"/>
          </a:p>
          <a:p>
            <a:r>
              <a:rPr lang="en-US" sz="1100" b="1" dirty="0" smtClean="0"/>
              <a:t>Review:</a:t>
            </a:r>
            <a:endParaRPr lang="en-US" sz="1100" b="1" dirty="0"/>
          </a:p>
          <a:p>
            <a:r>
              <a:rPr lang="en-US" sz="1100" dirty="0" smtClean="0"/>
              <a:t>“</a:t>
            </a:r>
            <a:r>
              <a:rPr lang="en-US" sz="1100" dirty="0"/>
              <a:t>I’ve taken multiple courses online, but nothing compares to the in-depth knowledge and personal guidance offered in the Market Mastery Mentorship. It’s not just education—it's transformation.”</a:t>
            </a:r>
          </a:p>
          <a:p>
            <a:endParaRPr lang="en-US" sz="1100" dirty="0" smtClean="0"/>
          </a:p>
          <a:p>
            <a:endParaRPr lang="en-US" sz="1100" dirty="0"/>
          </a:p>
          <a:p>
            <a:endParaRPr lang="en-IN" sz="1100" dirty="0"/>
          </a:p>
        </p:txBody>
      </p:sp>
      <p:pic>
        <p:nvPicPr>
          <p:cNvPr id="9218" name="Picture 2" descr="C:\Users\dell\Downloads\WhatsApp Image 2025-07-17 at 12.38.32 PM.jpe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600" y="3022600"/>
            <a:ext cx="5276850" cy="703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257142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500</TotalTime>
  <Words>1379</Words>
  <Application>Microsoft Office PowerPoint</Application>
  <PresentationFormat>Custom</PresentationFormat>
  <Paragraphs>152</Paragraphs>
  <Slides>17</Slides>
  <Notes>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dell</cp:lastModifiedBy>
  <cp:revision>33</cp:revision>
  <dcterms:created xsi:type="dcterms:W3CDTF">2025-07-17T07:26:17Z</dcterms:created>
  <dcterms:modified xsi:type="dcterms:W3CDTF">2025-07-19T08:03:33Z</dcterms:modified>
</cp:coreProperties>
</file>